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5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</p:sldIdLst>
  <p:sldSz cx="9144000" cy="5143500" type="screen16x9"/>
  <p:notesSz cx="6858000" cy="9144000"/>
  <p:embeddedFontLst>
    <p:embeddedFont>
      <p:font typeface="Merriweather" panose="020B0604020202020204" charset="0"/>
      <p:regular r:id="rId54"/>
      <p:bold r:id="rId55"/>
      <p:italic r:id="rId56"/>
      <p:boldItalic r:id="rId57"/>
    </p:embeddedFont>
    <p:embeddedFont>
      <p:font typeface="Roboto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2643EB-4F8F-4789-BD6B-B00C4482F108}">
  <a:tblStyle styleId="{B22643EB-4F8F-4789-BD6B-B00C4482F1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49" autoAdjust="0"/>
  </p:normalViewPr>
  <p:slideViewPr>
    <p:cSldViewPr snapToGrid="0">
      <p:cViewPr varScale="1">
        <p:scale>
          <a:sx n="128" d="100"/>
          <a:sy n="128" d="100"/>
        </p:scale>
        <p:origin x="63" y="3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2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7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bf290b348_9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6bf290b348_9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bf290b348_9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</p:txBody>
      </p:sp>
      <p:sp>
        <p:nvSpPr>
          <p:cNvPr id="208" name="Google Shape;208;g6bf290b348_9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bf290b348_9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6bf290b348_9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bf290b348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bf290b348_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bf290b348_13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bf290b348_13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bf290b348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bf290b348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bf290b348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bf290b348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bf290b348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bf290b348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bf7ae2f5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6bf7ae2f5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bf7ae2f5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6bf7ae2f5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bf290b348_4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bf290b348_4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bf7ae2f5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6bf7ae2f5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bf7ae2f5d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6bf7ae2f5d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f7ae2f5d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6bf7ae2f5d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bf7ae2f5d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6bf7ae2f5d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bf7ae2f5d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6bf7ae2f5d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bf7ae2f5d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6bf7ae2f5d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bf7ae2f5d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6bf7ae2f5d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bf7ae2f5d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6bf7ae2f5d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bf7ae2f5d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6bf7ae2f5d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bf7ae2f5d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6bf7ae2f5d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bf290b348_1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bf290b348_1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bf7ae2f5d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6bf7ae2f5d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bf7ae2f5d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g6bf7ae2f5d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bf7ae2f5d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g6bf7ae2f5d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bf7ae2f5d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g6bf7ae2f5d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bf7ae2f5d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g6bf7ae2f5d_1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6bf7ae2f5d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6bf7ae2f5d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bf7ae2f5d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g6bf7ae2f5d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bf7ae2f5d_1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6bf7ae2f5d_1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bf7ae2f5d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g6bf7ae2f5d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6bf290b3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6bf290b3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bf290b348_13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bf290b348_13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bf290b348_6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6bf290b348_6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6bf290b348_13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6bf290b348_13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6bf290b348_13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6bf290b348_13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6bf290b348_13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6bf290b348_13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bf290b348_13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g6bf290b348_13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bf290b348_13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2" name="Google Shape;562;g6bf290b348_13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6bf290b348_13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g6bf290b348_1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bf290b348_13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g6bf290b348_13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6bf290b348_13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7" name="Google Shape;587;g6bf290b348_13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6bf290b348_6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6bf290b348_6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bf290b34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bf290b34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6bf290b34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6bf290b34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bf290b348_13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bf290b348_13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bf290b348_9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6bf290b348_9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bf290b348_9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6bf290b348_9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bf290b348_9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6bf290b348_9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66" name="Google Shape;66;p14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1" name="Google Shape;71;p15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77" name="Google Shape;77;p16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3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hmavrodiev/london-bike-sharing-datase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hmavrodiev/london-bike-sharing-dataset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呵呵</a:t>
            </a:r>
            <a:endParaRPr/>
          </a:p>
        </p:txBody>
      </p:sp>
      <p:pic>
        <p:nvPicPr>
          <p:cNvPr id="120" name="Google Shape;1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00" y="188900"/>
            <a:ext cx="3637256" cy="30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5"/>
          <p:cNvSpPr txBox="1"/>
          <p:nvPr/>
        </p:nvSpPr>
        <p:spPr>
          <a:xfrm>
            <a:off x="4284425" y="3205375"/>
            <a:ext cx="54405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</a:rPr>
              <a:t>CS513 Final Project</a:t>
            </a:r>
            <a:endParaRPr sz="3600" b="1">
              <a:solidFill>
                <a:srgbClr val="FFFFFF"/>
              </a:solidFill>
            </a:endParaRPr>
          </a:p>
        </p:txBody>
      </p:sp>
      <p:sp>
        <p:nvSpPr>
          <p:cNvPr id="122" name="Google Shape;122;p25"/>
          <p:cNvSpPr txBox="1"/>
          <p:nvPr/>
        </p:nvSpPr>
        <p:spPr>
          <a:xfrm>
            <a:off x="2119300" y="4141675"/>
            <a:ext cx="72390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2"/>
                </a:solidFill>
              </a:rPr>
              <a:t>Analysis and classification of London bike sharing</a:t>
            </a:r>
            <a:endParaRPr sz="21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3" name="Google Shape;123;p25"/>
          <p:cNvCxnSpPr/>
          <p:nvPr/>
        </p:nvCxnSpPr>
        <p:spPr>
          <a:xfrm rot="10800000" flipH="1">
            <a:off x="1285875" y="3953025"/>
            <a:ext cx="8508900" cy="7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25"/>
          <p:cNvSpPr txBox="1"/>
          <p:nvPr/>
        </p:nvSpPr>
        <p:spPr>
          <a:xfrm>
            <a:off x="903775" y="4708475"/>
            <a:ext cx="64137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Group members: </a:t>
            </a: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Nianqi Tian, Jiaqian Zhang, Ruohuan Xu, Yuting Shao, Zhili Yu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b="1">
                <a:solidFill>
                  <a:schemeClr val="accent2"/>
                </a:solidFill>
              </a:rPr>
              <a:t>Classify CNT attribute</a:t>
            </a:r>
            <a:br>
              <a:rPr lang="en" sz="2400" b="1">
                <a:solidFill>
                  <a:schemeClr val="accent2"/>
                </a:solidFill>
              </a:rPr>
            </a:br>
            <a:endParaRPr sz="2400" b="1">
              <a:solidFill>
                <a:schemeClr val="accent2"/>
              </a:solidFill>
            </a:endParaRPr>
          </a:p>
        </p:txBody>
      </p:sp>
      <p:pic>
        <p:nvPicPr>
          <p:cNvPr id="202" name="Google Shape;202;p34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405" y="1359557"/>
            <a:ext cx="3710658" cy="373198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/>
          <p:nvPr/>
        </p:nvSpPr>
        <p:spPr>
          <a:xfrm>
            <a:off x="261200" y="1359549"/>
            <a:ext cx="3427500" cy="3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judge_level &lt;- function(x)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Qu &lt;- quantile(x)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First_quantile &lt;- Qu[2]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Median &lt;- Qu[3]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Thrid_quantile &lt;- Qu[4]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for(i in 1:NROW(x))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{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if(x[i] &lt;= First_quantile)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x[i] = 1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else if(First_quantile &lt; x[i] &amp; x[i] &lt;= Thrid_quantile)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x[i] = 2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else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x[i] = 3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}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return(x)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/>
          </a:p>
        </p:txBody>
      </p:sp>
      <p:pic>
        <p:nvPicPr>
          <p:cNvPr id="204" name="Google Shape;204;p34"/>
          <p:cNvPicPr preferRelativeResize="0"/>
          <p:nvPr/>
        </p:nvPicPr>
        <p:blipFill rotWithShape="1">
          <a:blip r:embed="rId4">
            <a:alphaModFix/>
          </a:blip>
          <a:srcRect l="23414" t="3383" r="11869" b="17919"/>
          <a:stretch/>
        </p:blipFill>
        <p:spPr>
          <a:xfrm>
            <a:off x="8160485" y="0"/>
            <a:ext cx="671815" cy="127078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4"/>
          <p:cNvSpPr txBox="1"/>
          <p:nvPr/>
        </p:nvSpPr>
        <p:spPr>
          <a:xfrm>
            <a:off x="5645150" y="4787900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5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941" y="1670179"/>
            <a:ext cx="7116169" cy="962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 descr="A picture containing filled, full, hanging, 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083" y="3401887"/>
            <a:ext cx="8893834" cy="107261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/>
          <p:nvPr/>
        </p:nvSpPr>
        <p:spPr>
          <a:xfrm>
            <a:off x="4334775" y="2683244"/>
            <a:ext cx="474300" cy="663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0022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 rotWithShape="1">
          <a:blip r:embed="rId5">
            <a:alphaModFix/>
          </a:blip>
          <a:srcRect l="23414" t="3383" r="11869" b="17919"/>
          <a:stretch/>
        </p:blipFill>
        <p:spPr>
          <a:xfrm>
            <a:off x="8160485" y="0"/>
            <a:ext cx="671815" cy="127078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5"/>
          <p:cNvSpPr txBox="1"/>
          <p:nvPr/>
        </p:nvSpPr>
        <p:spPr>
          <a:xfrm>
            <a:off x="5645150" y="4787900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Categorical Attribute</a:t>
            </a:r>
            <a:endParaRPr b="1">
              <a:solidFill>
                <a:schemeClr val="accent2"/>
              </a:solidFill>
            </a:endParaRPr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251" y="1678125"/>
            <a:ext cx="3945539" cy="26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86850"/>
            <a:ext cx="2998776" cy="26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4024" y="2186850"/>
            <a:ext cx="4024876" cy="26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6"/>
          <p:cNvPicPr preferRelativeResize="0"/>
          <p:nvPr/>
        </p:nvPicPr>
        <p:blipFill rotWithShape="1">
          <a:blip r:embed="rId6">
            <a:alphaModFix/>
          </a:blip>
          <a:srcRect l="23414" t="3383" r="11869" b="17919"/>
          <a:stretch/>
        </p:blipFill>
        <p:spPr>
          <a:xfrm>
            <a:off x="8160485" y="0"/>
            <a:ext cx="671815" cy="127078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6"/>
          <p:cNvSpPr txBox="1"/>
          <p:nvPr/>
        </p:nvSpPr>
        <p:spPr>
          <a:xfrm>
            <a:off x="5645150" y="4787900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Processed Data Summary</a:t>
            </a:r>
            <a:endParaRPr b="1">
              <a:solidFill>
                <a:schemeClr val="accent2"/>
              </a:solidFill>
            </a:endParaRPr>
          </a:p>
        </p:txBody>
      </p:sp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7150"/>
            <a:ext cx="9144000" cy="392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7"/>
          <p:cNvPicPr preferRelativeResize="0"/>
          <p:nvPr/>
        </p:nvPicPr>
        <p:blipFill rotWithShape="1">
          <a:blip r:embed="rId4">
            <a:alphaModFix/>
          </a:blip>
          <a:srcRect l="23414" t="3383" r="11869" b="17919"/>
          <a:stretch/>
        </p:blipFill>
        <p:spPr>
          <a:xfrm>
            <a:off x="8160485" y="0"/>
            <a:ext cx="671815" cy="127078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7"/>
          <p:cNvSpPr txBox="1"/>
          <p:nvPr/>
        </p:nvSpPr>
        <p:spPr>
          <a:xfrm>
            <a:off x="5645150" y="4787900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>
            <a:spLocks noGrp="1"/>
          </p:cNvSpPr>
          <p:nvPr>
            <p:ph type="title"/>
          </p:nvPr>
        </p:nvSpPr>
        <p:spPr>
          <a:xfrm>
            <a:off x="569450" y="1505025"/>
            <a:ext cx="3155100" cy="20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Models</a:t>
            </a:r>
            <a:endParaRPr sz="3000"/>
          </a:p>
        </p:txBody>
      </p:sp>
      <p:sp>
        <p:nvSpPr>
          <p:cNvPr id="239" name="Google Shape;239;p38"/>
          <p:cNvSpPr txBox="1">
            <a:spLocks noGrp="1"/>
          </p:cNvSpPr>
          <p:nvPr>
            <p:ph type="body" idx="1"/>
          </p:nvPr>
        </p:nvSpPr>
        <p:spPr>
          <a:xfrm>
            <a:off x="2945725" y="1428225"/>
            <a:ext cx="4166400" cy="21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40" name="Google Shape;240;p38"/>
          <p:cNvSpPr/>
          <p:nvPr/>
        </p:nvSpPr>
        <p:spPr>
          <a:xfrm>
            <a:off x="5022150" y="3089275"/>
            <a:ext cx="3155100" cy="12270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accent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lang="en" sz="1900" b="1">
                <a:solidFill>
                  <a:schemeClr val="accent1"/>
                </a:solidFill>
              </a:rPr>
              <a:t>Dtree and C50</a:t>
            </a:r>
            <a:endParaRPr sz="1900" b="1">
              <a:solidFill>
                <a:schemeClr val="accent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lang="en" sz="1900" b="1">
                <a:solidFill>
                  <a:schemeClr val="accent1"/>
                </a:solidFill>
              </a:rPr>
              <a:t>Random Forest</a:t>
            </a:r>
            <a:endParaRPr sz="1900" b="1">
              <a:solidFill>
                <a:schemeClr val="accent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lang="en" sz="1900" b="1">
                <a:solidFill>
                  <a:schemeClr val="accent1"/>
                </a:solidFill>
              </a:rPr>
              <a:t>ANN</a:t>
            </a:r>
            <a:endParaRPr sz="1900" b="1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8"/>
          <p:cNvSpPr/>
          <p:nvPr/>
        </p:nvSpPr>
        <p:spPr>
          <a:xfrm>
            <a:off x="5724000" y="2848525"/>
            <a:ext cx="1751400" cy="435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</a:rPr>
              <a:t>Classification </a:t>
            </a:r>
            <a:endParaRPr sz="1800" b="1">
              <a:solidFill>
                <a:schemeClr val="accent2"/>
              </a:solidFill>
            </a:endParaRPr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1"/>
          </p:nvPr>
        </p:nvSpPr>
        <p:spPr>
          <a:xfrm>
            <a:off x="3045100" y="-454050"/>
            <a:ext cx="4166400" cy="21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43" name="Google Shape;243;p38"/>
          <p:cNvSpPr/>
          <p:nvPr/>
        </p:nvSpPr>
        <p:spPr>
          <a:xfrm>
            <a:off x="5001850" y="1216000"/>
            <a:ext cx="3155100" cy="14910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accent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lang="en" sz="1900" b="1">
                <a:solidFill>
                  <a:schemeClr val="accent1"/>
                </a:solidFill>
              </a:rPr>
              <a:t>Hierarchical Cluster</a:t>
            </a:r>
            <a:endParaRPr sz="1900" b="1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1"/>
                </a:solidFill>
              </a:rPr>
              <a:t>(KNN &amp; XGBoost)</a:t>
            </a:r>
            <a:endParaRPr sz="1900" b="1">
              <a:solidFill>
                <a:schemeClr val="accent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lang="en" sz="1900" b="1">
                <a:solidFill>
                  <a:schemeClr val="accent1"/>
                </a:solidFill>
              </a:rPr>
              <a:t>K-means</a:t>
            </a:r>
            <a:endParaRPr sz="1900" b="1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8"/>
          <p:cNvSpPr/>
          <p:nvPr/>
        </p:nvSpPr>
        <p:spPr>
          <a:xfrm>
            <a:off x="5724000" y="1061000"/>
            <a:ext cx="1751400" cy="435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</a:rPr>
              <a:t>Clustering </a:t>
            </a:r>
            <a:endParaRPr sz="1800" b="1">
              <a:solidFill>
                <a:schemeClr val="accent2"/>
              </a:solidFill>
            </a:endParaRPr>
          </a:p>
        </p:txBody>
      </p:sp>
      <p:sp>
        <p:nvSpPr>
          <p:cNvPr id="245" name="Google Shape;245;p38"/>
          <p:cNvSpPr txBox="1"/>
          <p:nvPr/>
        </p:nvSpPr>
        <p:spPr>
          <a:xfrm>
            <a:off x="5645150" y="4787900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Decision Tree: CART and C5.0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251" name="Google Shape;251;p39"/>
          <p:cNvSpPr txBox="1">
            <a:spLocks noGrp="1"/>
          </p:cNvSpPr>
          <p:nvPr>
            <p:ph type="body" idx="1"/>
          </p:nvPr>
        </p:nvSpPr>
        <p:spPr>
          <a:xfrm>
            <a:off x="4653150" y="500925"/>
            <a:ext cx="4155000" cy="14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error rate is calculated by origin dataset. The attributes D-tree chose is not the main property of this dataset.</a:t>
            </a:r>
            <a:endParaRPr/>
          </a:p>
        </p:txBody>
      </p:sp>
      <p:pic>
        <p:nvPicPr>
          <p:cNvPr id="252" name="Google Shape;2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300" y="2199328"/>
            <a:ext cx="4826700" cy="267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0600" y="1657800"/>
            <a:ext cx="2873400" cy="5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/>
        </p:nvSpPr>
        <p:spPr>
          <a:xfrm>
            <a:off x="5645150" y="4787900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Decision Tree: CART and C5.0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260" name="Google Shape;260;p40"/>
          <p:cNvSpPr txBox="1">
            <a:spLocks noGrp="1"/>
          </p:cNvSpPr>
          <p:nvPr>
            <p:ph type="body" idx="1"/>
          </p:nvPr>
        </p:nvSpPr>
        <p:spPr>
          <a:xfrm>
            <a:off x="4644675" y="855950"/>
            <a:ext cx="1749600" cy="14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42800"/>
            <a:ext cx="4572001" cy="20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925" y="2634600"/>
            <a:ext cx="4812074" cy="250890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0"/>
          <p:cNvSpPr txBox="1"/>
          <p:nvPr/>
        </p:nvSpPr>
        <p:spPr>
          <a:xfrm>
            <a:off x="4629225" y="73000"/>
            <a:ext cx="1780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40"/>
          <p:cNvSpPr txBox="1"/>
          <p:nvPr/>
        </p:nvSpPr>
        <p:spPr>
          <a:xfrm>
            <a:off x="847025" y="4787900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Decision Tree: CART and C5.0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270" name="Google Shape;270;p41"/>
          <p:cNvSpPr txBox="1">
            <a:spLocks noGrp="1"/>
          </p:cNvSpPr>
          <p:nvPr>
            <p:ph type="body" idx="1"/>
          </p:nvPr>
        </p:nvSpPr>
        <p:spPr>
          <a:xfrm>
            <a:off x="4488500" y="741125"/>
            <a:ext cx="1823700" cy="12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With data processed, the column Hour plays the decisive role to affect the weather. </a:t>
            </a:r>
            <a:endParaRPr/>
          </a:p>
        </p:txBody>
      </p:sp>
      <p:pic>
        <p:nvPicPr>
          <p:cNvPr id="271" name="Google Shape;2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100" y="1995525"/>
            <a:ext cx="4822902" cy="314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200" y="427850"/>
            <a:ext cx="2787051" cy="1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2200" y="557144"/>
            <a:ext cx="2831799" cy="143565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1"/>
          <p:cNvSpPr txBox="1"/>
          <p:nvPr/>
        </p:nvSpPr>
        <p:spPr>
          <a:xfrm>
            <a:off x="4488500" y="427850"/>
            <a:ext cx="7203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C5.0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41"/>
          <p:cNvSpPr txBox="1"/>
          <p:nvPr/>
        </p:nvSpPr>
        <p:spPr>
          <a:xfrm>
            <a:off x="847025" y="4787925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>
            <a:spLocks noGrp="1"/>
          </p:cNvSpPr>
          <p:nvPr>
            <p:ph type="title"/>
          </p:nvPr>
        </p:nvSpPr>
        <p:spPr>
          <a:xfrm>
            <a:off x="316275" y="374649"/>
            <a:ext cx="4871675" cy="70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 sz="3600">
                <a:solidFill>
                  <a:srgbClr val="C7A98D"/>
                </a:solidFill>
              </a:rPr>
              <a:t>Random Forest</a:t>
            </a:r>
            <a:endParaRPr sz="3600">
              <a:solidFill>
                <a:srgbClr val="C7A98D"/>
              </a:solidFill>
            </a:endParaRPr>
          </a:p>
        </p:txBody>
      </p:sp>
      <p:sp>
        <p:nvSpPr>
          <p:cNvPr id="281" name="Google Shape;281;p42"/>
          <p:cNvSpPr txBox="1">
            <a:spLocks noGrp="1"/>
          </p:cNvSpPr>
          <p:nvPr>
            <p:ph type="body" idx="1"/>
          </p:nvPr>
        </p:nvSpPr>
        <p:spPr>
          <a:xfrm>
            <a:off x="254000" y="1466850"/>
            <a:ext cx="8172400" cy="2806700"/>
          </a:xfrm>
          <a:prstGeom prst="rect">
            <a:avLst/>
          </a:prstGeom>
          <a:noFill/>
          <a:ln w="28575" cap="flat" cmpd="sng">
            <a:solidFill>
              <a:srgbClr val="996F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 b="1"/>
              <a:t>Random Forest developed by aggregating trees.</a:t>
            </a:r>
            <a:endParaRPr sz="1800" b="1"/>
          </a:p>
          <a:p>
            <a:pPr marL="28575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800" b="1"/>
              <a:t>Can be used for classification or regression.</a:t>
            </a:r>
            <a:endParaRPr sz="1800" b="1"/>
          </a:p>
          <a:p>
            <a:pPr marL="28575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800" b="1"/>
              <a:t>User-friendly: only 2 free parameters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200"/>
              <a:t>	</a:t>
            </a:r>
            <a:r>
              <a:rPr lang="en" sz="1400" b="1"/>
              <a:t>ntree – the number of trees, default 500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400" b="1"/>
              <a:t>mtry -Variables randomly sampled as candidates at each split, default is sq.root(p) for 	  classification &amp; p/3 for regression.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 rotWithShape="1">
          <a:blip r:embed="rId3">
            <a:alphaModFix/>
          </a:blip>
          <a:srcRect l="23414" t="3384" r="11868" b="17917"/>
          <a:stretch/>
        </p:blipFill>
        <p:spPr>
          <a:xfrm>
            <a:off x="7835900" y="0"/>
            <a:ext cx="1050744" cy="198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2"/>
          <p:cNvSpPr txBox="1"/>
          <p:nvPr/>
        </p:nvSpPr>
        <p:spPr>
          <a:xfrm>
            <a:off x="5645150" y="4787900"/>
            <a:ext cx="467360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>
            <a:spLocks noGrp="1"/>
          </p:cNvSpPr>
          <p:nvPr>
            <p:ph type="title"/>
          </p:nvPr>
        </p:nvSpPr>
        <p:spPr>
          <a:xfrm>
            <a:off x="311700" y="41837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">
                <a:solidFill>
                  <a:schemeClr val="accent2"/>
                </a:solidFill>
              </a:rPr>
              <a:t>Build random Forest </a:t>
            </a:r>
            <a:endParaRPr/>
          </a:p>
        </p:txBody>
      </p:sp>
      <p:pic>
        <p:nvPicPr>
          <p:cNvPr id="289" name="Google Shape;28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522878"/>
            <a:ext cx="7289800" cy="308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3"/>
          <p:cNvPicPr preferRelativeResize="0"/>
          <p:nvPr/>
        </p:nvPicPr>
        <p:blipFill rotWithShape="1">
          <a:blip r:embed="rId4">
            <a:alphaModFix/>
          </a:blip>
          <a:srcRect l="23414" t="3384" r="11868" b="17917"/>
          <a:stretch/>
        </p:blipFill>
        <p:spPr>
          <a:xfrm>
            <a:off x="8160485" y="0"/>
            <a:ext cx="671815" cy="127078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3"/>
          <p:cNvSpPr txBox="1"/>
          <p:nvPr/>
        </p:nvSpPr>
        <p:spPr>
          <a:xfrm>
            <a:off x="5645150" y="4787900"/>
            <a:ext cx="467360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  <p:sp>
        <p:nvSpPr>
          <p:cNvPr id="292" name="Google Shape;292;p43"/>
          <p:cNvSpPr/>
          <p:nvPr/>
        </p:nvSpPr>
        <p:spPr>
          <a:xfrm>
            <a:off x="311700" y="1428419"/>
            <a:ext cx="8626891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# Create a Random Forest model with default parameters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model &lt;- randomForest(cnt~ .,data = TrainSet, importance = TRUE)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model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body" idx="1"/>
          </p:nvPr>
        </p:nvSpPr>
        <p:spPr>
          <a:xfrm>
            <a:off x="2009200" y="4429075"/>
            <a:ext cx="29694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45720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30" name="Google Shape;130;p26"/>
          <p:cNvSpPr/>
          <p:nvPr/>
        </p:nvSpPr>
        <p:spPr>
          <a:xfrm>
            <a:off x="0" y="1491700"/>
            <a:ext cx="9651900" cy="3651900"/>
          </a:xfrm>
          <a:prstGeom prst="rtTriangl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6"/>
          <p:cNvSpPr txBox="1"/>
          <p:nvPr/>
        </p:nvSpPr>
        <p:spPr>
          <a:xfrm>
            <a:off x="2304900" y="1270988"/>
            <a:ext cx="5042100" cy="21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rgbClr val="FFFFFF"/>
                </a:solidFill>
              </a:rPr>
              <a:t>Table of Content</a:t>
            </a:r>
            <a:endParaRPr/>
          </a:p>
        </p:txBody>
      </p:sp>
      <p:sp>
        <p:nvSpPr>
          <p:cNvPr id="132" name="Google Shape;132;p26"/>
          <p:cNvSpPr txBox="1"/>
          <p:nvPr/>
        </p:nvSpPr>
        <p:spPr>
          <a:xfrm>
            <a:off x="616725" y="2571750"/>
            <a:ext cx="3589500" cy="22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Char char="★"/>
            </a:pPr>
            <a:r>
              <a:rPr lang="en" sz="2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Present</a:t>
            </a:r>
            <a:endParaRPr sz="2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Char char="★"/>
            </a:pPr>
            <a:r>
              <a:rPr lang="en" sz="2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Clean</a:t>
            </a:r>
            <a:endParaRPr sz="2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Char char="★"/>
            </a:pPr>
            <a:r>
              <a:rPr lang="en" sz="2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</a:t>
            </a:r>
            <a:endParaRPr sz="2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Char char="★"/>
            </a:pPr>
            <a:r>
              <a:rPr lang="en" sz="2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26"/>
          <p:cNvPicPr preferRelativeResize="0"/>
          <p:nvPr/>
        </p:nvPicPr>
        <p:blipFill rotWithShape="1">
          <a:blip r:embed="rId3">
            <a:alphaModFix/>
          </a:blip>
          <a:srcRect l="23414" t="3383" r="11869" b="17919"/>
          <a:stretch/>
        </p:blipFill>
        <p:spPr>
          <a:xfrm>
            <a:off x="8160485" y="0"/>
            <a:ext cx="671815" cy="127078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/>
        </p:nvSpPr>
        <p:spPr>
          <a:xfrm>
            <a:off x="5645150" y="4787900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>
            <a:spLocks noGrp="1"/>
          </p:cNvSpPr>
          <p:nvPr>
            <p:ph type="title"/>
          </p:nvPr>
        </p:nvSpPr>
        <p:spPr>
          <a:xfrm>
            <a:off x="311700" y="41837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">
                <a:solidFill>
                  <a:schemeClr val="accent2"/>
                </a:solidFill>
              </a:rPr>
              <a:t>Build random Forest </a:t>
            </a:r>
            <a:endParaRPr/>
          </a:p>
        </p:txBody>
      </p:sp>
      <p:pic>
        <p:nvPicPr>
          <p:cNvPr id="298" name="Google Shape;298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522878"/>
            <a:ext cx="7289800" cy="308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4"/>
          <p:cNvPicPr preferRelativeResize="0"/>
          <p:nvPr/>
        </p:nvPicPr>
        <p:blipFill rotWithShape="1">
          <a:blip r:embed="rId4">
            <a:alphaModFix/>
          </a:blip>
          <a:srcRect l="23414" t="3384" r="11868" b="17917"/>
          <a:stretch/>
        </p:blipFill>
        <p:spPr>
          <a:xfrm>
            <a:off x="8160485" y="0"/>
            <a:ext cx="671815" cy="127078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4"/>
          <p:cNvSpPr txBox="1"/>
          <p:nvPr/>
        </p:nvSpPr>
        <p:spPr>
          <a:xfrm>
            <a:off x="5645150" y="4787900"/>
            <a:ext cx="467360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  <p:sp>
        <p:nvSpPr>
          <p:cNvPr id="301" name="Google Shape;301;p44"/>
          <p:cNvSpPr/>
          <p:nvPr/>
        </p:nvSpPr>
        <p:spPr>
          <a:xfrm>
            <a:off x="311700" y="1428419"/>
            <a:ext cx="8626891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# Create a Random Forest model with default parameters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model &lt;- randomForest(cnt~ .,data = TrainSet, importance = TRUE)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model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4"/>
          <p:cNvSpPr/>
          <p:nvPr/>
        </p:nvSpPr>
        <p:spPr>
          <a:xfrm>
            <a:off x="258418" y="2931054"/>
            <a:ext cx="4366728" cy="324679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>
            <a:spLocks noGrp="1"/>
          </p:cNvSpPr>
          <p:nvPr>
            <p:ph type="title"/>
          </p:nvPr>
        </p:nvSpPr>
        <p:spPr>
          <a:xfrm>
            <a:off x="311700" y="41837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">
                <a:solidFill>
                  <a:schemeClr val="accent2"/>
                </a:solidFill>
              </a:rPr>
              <a:t>Build random Forest </a:t>
            </a:r>
            <a:endParaRPr/>
          </a:p>
        </p:txBody>
      </p:sp>
      <p:pic>
        <p:nvPicPr>
          <p:cNvPr id="308" name="Google Shape;30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522878"/>
            <a:ext cx="7289800" cy="308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5"/>
          <p:cNvPicPr preferRelativeResize="0"/>
          <p:nvPr/>
        </p:nvPicPr>
        <p:blipFill rotWithShape="1">
          <a:blip r:embed="rId4">
            <a:alphaModFix/>
          </a:blip>
          <a:srcRect l="23414" t="3384" r="11868" b="17917"/>
          <a:stretch/>
        </p:blipFill>
        <p:spPr>
          <a:xfrm>
            <a:off x="8160485" y="0"/>
            <a:ext cx="671815" cy="127078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5"/>
          <p:cNvSpPr txBox="1"/>
          <p:nvPr/>
        </p:nvSpPr>
        <p:spPr>
          <a:xfrm>
            <a:off x="5645150" y="4787900"/>
            <a:ext cx="467360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  <p:sp>
        <p:nvSpPr>
          <p:cNvPr id="311" name="Google Shape;311;p45"/>
          <p:cNvSpPr/>
          <p:nvPr/>
        </p:nvSpPr>
        <p:spPr>
          <a:xfrm>
            <a:off x="311700" y="1428419"/>
            <a:ext cx="8626891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# Create a Random Forest model with default parameters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model &lt;- randomForest(cnt~ .,data = TrainSet, importance = TRUE)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model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5"/>
          <p:cNvSpPr/>
          <p:nvPr/>
        </p:nvSpPr>
        <p:spPr>
          <a:xfrm>
            <a:off x="1046922" y="3328619"/>
            <a:ext cx="4366728" cy="324679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>
            <a:spLocks noGrp="1"/>
          </p:cNvSpPr>
          <p:nvPr>
            <p:ph type="title"/>
          </p:nvPr>
        </p:nvSpPr>
        <p:spPr>
          <a:xfrm>
            <a:off x="311700" y="41837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">
                <a:solidFill>
                  <a:schemeClr val="accent2"/>
                </a:solidFill>
              </a:rPr>
              <a:t>Build random Forest </a:t>
            </a:r>
            <a:endParaRPr/>
          </a:p>
        </p:txBody>
      </p:sp>
      <p:pic>
        <p:nvPicPr>
          <p:cNvPr id="318" name="Google Shape;31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522878"/>
            <a:ext cx="7289800" cy="308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6"/>
          <p:cNvPicPr preferRelativeResize="0"/>
          <p:nvPr/>
        </p:nvPicPr>
        <p:blipFill rotWithShape="1">
          <a:blip r:embed="rId4">
            <a:alphaModFix/>
          </a:blip>
          <a:srcRect l="23414" t="3384" r="11868" b="17917"/>
          <a:stretch/>
        </p:blipFill>
        <p:spPr>
          <a:xfrm>
            <a:off x="8160485" y="0"/>
            <a:ext cx="671815" cy="1270782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6"/>
          <p:cNvSpPr txBox="1"/>
          <p:nvPr/>
        </p:nvSpPr>
        <p:spPr>
          <a:xfrm>
            <a:off x="5645150" y="4787900"/>
            <a:ext cx="467360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  <p:sp>
        <p:nvSpPr>
          <p:cNvPr id="321" name="Google Shape;321;p46"/>
          <p:cNvSpPr/>
          <p:nvPr/>
        </p:nvSpPr>
        <p:spPr>
          <a:xfrm>
            <a:off x="311700" y="1428419"/>
            <a:ext cx="8626891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# Create a Random Forest model with default parameters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model &lt;- randomForest(cnt~ .,data = TrainSet, importance = TRUE)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model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6"/>
          <p:cNvSpPr/>
          <p:nvPr/>
        </p:nvSpPr>
        <p:spPr>
          <a:xfrm>
            <a:off x="1985271" y="2738998"/>
            <a:ext cx="3361981" cy="222864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2550"/>
            <a:ext cx="8712200" cy="192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978812"/>
            <a:ext cx="2590800" cy="1313731"/>
          </a:xfrm>
          <a:prstGeom prst="rect">
            <a:avLst/>
          </a:prstGeom>
          <a:noFill/>
          <a:ln w="19050" cap="flat" cmpd="sng">
            <a:solidFill>
              <a:srgbClr val="D6988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9" name="Google Shape;329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514523"/>
            <a:ext cx="6604000" cy="1546427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0" name="Google Shape;330;p47"/>
          <p:cNvSpPr txBox="1"/>
          <p:nvPr/>
        </p:nvSpPr>
        <p:spPr>
          <a:xfrm>
            <a:off x="5645150" y="4787900"/>
            <a:ext cx="467360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  <p:sp>
        <p:nvSpPr>
          <p:cNvPr id="331" name="Google Shape;331;p47"/>
          <p:cNvSpPr txBox="1"/>
          <p:nvPr/>
        </p:nvSpPr>
        <p:spPr>
          <a:xfrm rot="5400000">
            <a:off x="36434" y="3213109"/>
            <a:ext cx="32724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332" name="Google Shape;332;p47"/>
          <p:cNvSpPr txBox="1"/>
          <p:nvPr/>
        </p:nvSpPr>
        <p:spPr>
          <a:xfrm rot="5400000">
            <a:off x="1202624" y="3236889"/>
            <a:ext cx="32724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333" name="Google Shape;333;p47"/>
          <p:cNvSpPr txBox="1"/>
          <p:nvPr/>
        </p:nvSpPr>
        <p:spPr>
          <a:xfrm rot="5400000">
            <a:off x="1893808" y="3213109"/>
            <a:ext cx="32724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8" descr="图片包含 游戏机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362" y="533115"/>
            <a:ext cx="8783276" cy="407726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8"/>
          <p:cNvSpPr txBox="1"/>
          <p:nvPr/>
        </p:nvSpPr>
        <p:spPr>
          <a:xfrm>
            <a:off x="5645150" y="4787900"/>
            <a:ext cx="467360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9" descr="图片包含 游戏机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362" y="533115"/>
            <a:ext cx="8783276" cy="4077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p49"/>
          <p:cNvCxnSpPr/>
          <p:nvPr/>
        </p:nvCxnSpPr>
        <p:spPr>
          <a:xfrm>
            <a:off x="1314450" y="1447800"/>
            <a:ext cx="1460500" cy="163830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46" name="Google Shape;346;p49"/>
          <p:cNvSpPr txBox="1"/>
          <p:nvPr/>
        </p:nvSpPr>
        <p:spPr>
          <a:xfrm>
            <a:off x="1828800" y="1193800"/>
            <a:ext cx="281305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error rates decrease when Random Forest has more trees.</a:t>
            </a:r>
            <a:endParaRPr/>
          </a:p>
        </p:txBody>
      </p:sp>
      <p:sp>
        <p:nvSpPr>
          <p:cNvPr id="347" name="Google Shape;347;p49"/>
          <p:cNvSpPr txBox="1"/>
          <p:nvPr/>
        </p:nvSpPr>
        <p:spPr>
          <a:xfrm>
            <a:off x="5645150" y="4787900"/>
            <a:ext cx="467360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0" descr="图片包含 游戏机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362" y="533115"/>
            <a:ext cx="8783276" cy="4077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50"/>
          <p:cNvCxnSpPr/>
          <p:nvPr/>
        </p:nvCxnSpPr>
        <p:spPr>
          <a:xfrm>
            <a:off x="1314450" y="1447800"/>
            <a:ext cx="1460500" cy="163830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54" name="Google Shape;354;p50"/>
          <p:cNvCxnSpPr/>
          <p:nvPr/>
        </p:nvCxnSpPr>
        <p:spPr>
          <a:xfrm>
            <a:off x="4070350" y="3194050"/>
            <a:ext cx="3308350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55" name="Google Shape;355;p50"/>
          <p:cNvSpPr txBox="1"/>
          <p:nvPr/>
        </p:nvSpPr>
        <p:spPr>
          <a:xfrm>
            <a:off x="1828800" y="1193800"/>
            <a:ext cx="281305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error rates decrease when Random Forest has more trees.</a:t>
            </a:r>
            <a:endParaRPr/>
          </a:p>
        </p:txBody>
      </p:sp>
      <p:sp>
        <p:nvSpPr>
          <p:cNvPr id="356" name="Google Shape;356;p50"/>
          <p:cNvSpPr txBox="1"/>
          <p:nvPr/>
        </p:nvSpPr>
        <p:spPr>
          <a:xfrm>
            <a:off x="5149850" y="2771974"/>
            <a:ext cx="11493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stabilize</a:t>
            </a:r>
            <a:endParaRPr/>
          </a:p>
        </p:txBody>
      </p:sp>
      <p:sp>
        <p:nvSpPr>
          <p:cNvPr id="357" name="Google Shape;357;p50"/>
          <p:cNvSpPr txBox="1"/>
          <p:nvPr/>
        </p:nvSpPr>
        <p:spPr>
          <a:xfrm>
            <a:off x="5645150" y="4787900"/>
            <a:ext cx="467360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1" descr="图片包含 照片, 游戏机, 巴士, 白色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9746" y="533114"/>
            <a:ext cx="4396264" cy="381663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1"/>
          <p:cNvSpPr txBox="1">
            <a:spLocks noGrp="1"/>
          </p:cNvSpPr>
          <p:nvPr>
            <p:ph type="title"/>
          </p:nvPr>
        </p:nvSpPr>
        <p:spPr>
          <a:xfrm>
            <a:off x="273200" y="145325"/>
            <a:ext cx="3704400" cy="64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" b="1">
                <a:solidFill>
                  <a:srgbClr val="DECBBB"/>
                </a:solidFill>
              </a:rPr>
              <a:t>mtry</a:t>
            </a:r>
            <a:endParaRPr b="1">
              <a:solidFill>
                <a:srgbClr val="DECBBB"/>
              </a:solidFill>
            </a:endParaRPr>
          </a:p>
        </p:txBody>
      </p:sp>
      <p:sp>
        <p:nvSpPr>
          <p:cNvPr id="364" name="Google Shape;364;p51"/>
          <p:cNvSpPr txBox="1">
            <a:spLocks noGrp="1"/>
          </p:cNvSpPr>
          <p:nvPr>
            <p:ph type="subTitle" idx="1"/>
          </p:nvPr>
        </p:nvSpPr>
        <p:spPr>
          <a:xfrm>
            <a:off x="120374" y="1145209"/>
            <a:ext cx="3704400" cy="9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en">
                <a:solidFill>
                  <a:srgbClr val="E7DBCF"/>
                </a:solidFill>
              </a:rPr>
              <a:t>a=c()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en">
                <a:solidFill>
                  <a:srgbClr val="E7DBCF"/>
                </a:solidFill>
              </a:rPr>
              <a:t>i=6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en">
                <a:solidFill>
                  <a:srgbClr val="E7DBCF"/>
                </a:solidFill>
              </a:rPr>
              <a:t>for (i in 4:9) {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en">
                <a:solidFill>
                  <a:srgbClr val="E7DBCF"/>
                </a:solidFill>
              </a:rPr>
              <a:t>  model2 &lt;- randomForest(cnt ~ ., data = TrainSet, ntree = 1000, mtry = i, importance = TRUE)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en">
                <a:solidFill>
                  <a:srgbClr val="E7DBCF"/>
                </a:solidFill>
              </a:rPr>
              <a:t>  predValid &lt;- predict(model2, ValidSet, type = "class")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en">
                <a:solidFill>
                  <a:srgbClr val="E7DBCF"/>
                </a:solidFill>
              </a:rPr>
              <a:t>  a[i-3] = mean(predValid == ValidSet$cnt)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en">
                <a:solidFill>
                  <a:srgbClr val="E7DBCF"/>
                </a:solidFill>
              </a:rPr>
              <a:t>}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en">
                <a:solidFill>
                  <a:srgbClr val="E7DBCF"/>
                </a:solidFill>
              </a:rPr>
              <a:t>a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endParaRPr>
              <a:solidFill>
                <a:srgbClr val="E7DBCF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en">
                <a:solidFill>
                  <a:srgbClr val="E7DBCF"/>
                </a:solidFill>
              </a:rPr>
              <a:t>plot(4:9,a)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endParaRPr>
              <a:solidFill>
                <a:srgbClr val="E7DBCF"/>
              </a:solidFill>
            </a:endParaRPr>
          </a:p>
        </p:txBody>
      </p:sp>
      <p:sp>
        <p:nvSpPr>
          <p:cNvPr id="365" name="Google Shape;365;p51"/>
          <p:cNvSpPr txBox="1"/>
          <p:nvPr/>
        </p:nvSpPr>
        <p:spPr>
          <a:xfrm>
            <a:off x="6765234" y="4195860"/>
            <a:ext cx="6626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1"/>
          <p:cNvSpPr/>
          <p:nvPr/>
        </p:nvSpPr>
        <p:spPr>
          <a:xfrm>
            <a:off x="-86139" y="799548"/>
            <a:ext cx="4658139" cy="49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1"/>
          <p:cNvSpPr/>
          <p:nvPr/>
        </p:nvSpPr>
        <p:spPr>
          <a:xfrm>
            <a:off x="0" y="4725887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0.9328358 0.9316877 0.9322618 0.9322618 0.9339839 0.9322618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1"/>
          <p:cNvSpPr txBox="1"/>
          <p:nvPr/>
        </p:nvSpPr>
        <p:spPr>
          <a:xfrm>
            <a:off x="5645150" y="4787900"/>
            <a:ext cx="467360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  <p:sp>
        <p:nvSpPr>
          <p:cNvPr id="369" name="Google Shape;369;p51"/>
          <p:cNvSpPr/>
          <p:nvPr/>
        </p:nvSpPr>
        <p:spPr>
          <a:xfrm>
            <a:off x="0" y="787400"/>
            <a:ext cx="4572000" cy="613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2" descr="图片包含 照片, 游戏机, 巴士, 白色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9746" y="533114"/>
            <a:ext cx="4396264" cy="381663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2"/>
          <p:cNvSpPr txBox="1">
            <a:spLocks noGrp="1"/>
          </p:cNvSpPr>
          <p:nvPr>
            <p:ph type="title"/>
          </p:nvPr>
        </p:nvSpPr>
        <p:spPr>
          <a:xfrm>
            <a:off x="273200" y="145325"/>
            <a:ext cx="3704400" cy="64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" b="1">
                <a:solidFill>
                  <a:srgbClr val="DECBBB"/>
                </a:solidFill>
              </a:rPr>
              <a:t>mtry</a:t>
            </a:r>
            <a:endParaRPr b="1">
              <a:solidFill>
                <a:srgbClr val="DECBBB"/>
              </a:solidFill>
            </a:endParaRPr>
          </a:p>
        </p:txBody>
      </p:sp>
      <p:sp>
        <p:nvSpPr>
          <p:cNvPr id="376" name="Google Shape;376;p52"/>
          <p:cNvSpPr txBox="1">
            <a:spLocks noGrp="1"/>
          </p:cNvSpPr>
          <p:nvPr>
            <p:ph type="subTitle" idx="1"/>
          </p:nvPr>
        </p:nvSpPr>
        <p:spPr>
          <a:xfrm>
            <a:off x="120374" y="1145209"/>
            <a:ext cx="3704400" cy="9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en">
                <a:solidFill>
                  <a:srgbClr val="E7DBCF"/>
                </a:solidFill>
              </a:rPr>
              <a:t>a=c()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en">
                <a:solidFill>
                  <a:srgbClr val="E7DBCF"/>
                </a:solidFill>
              </a:rPr>
              <a:t>i=6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en">
                <a:solidFill>
                  <a:srgbClr val="E7DBCF"/>
                </a:solidFill>
              </a:rPr>
              <a:t>for (i in 4:9) {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en">
                <a:solidFill>
                  <a:srgbClr val="E7DBCF"/>
                </a:solidFill>
              </a:rPr>
              <a:t>  model2 &lt;- randomForest(cnt ~ ., data = TrainSet, ntree = 1000, mtry = i, importance = TRUE)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en">
                <a:solidFill>
                  <a:srgbClr val="E7DBCF"/>
                </a:solidFill>
              </a:rPr>
              <a:t>  predValid &lt;- predict(model2, ValidSet, type = "class")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en">
                <a:solidFill>
                  <a:srgbClr val="E7DBCF"/>
                </a:solidFill>
              </a:rPr>
              <a:t>  a[i-3] = mean(predValid == ValidSet$cnt)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en">
                <a:solidFill>
                  <a:srgbClr val="E7DBCF"/>
                </a:solidFill>
              </a:rPr>
              <a:t>}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en">
                <a:solidFill>
                  <a:srgbClr val="E7DBCF"/>
                </a:solidFill>
              </a:rPr>
              <a:t>a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endParaRPr>
              <a:solidFill>
                <a:srgbClr val="E7DBCF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en">
                <a:solidFill>
                  <a:srgbClr val="E7DBCF"/>
                </a:solidFill>
              </a:rPr>
              <a:t>plot(4:9,a)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endParaRPr>
              <a:solidFill>
                <a:srgbClr val="E7DBCF"/>
              </a:solidFill>
            </a:endParaRPr>
          </a:p>
        </p:txBody>
      </p:sp>
      <p:sp>
        <p:nvSpPr>
          <p:cNvPr id="377" name="Google Shape;377;p52"/>
          <p:cNvSpPr txBox="1"/>
          <p:nvPr/>
        </p:nvSpPr>
        <p:spPr>
          <a:xfrm>
            <a:off x="6765234" y="4195860"/>
            <a:ext cx="6626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2"/>
          <p:cNvSpPr/>
          <p:nvPr/>
        </p:nvSpPr>
        <p:spPr>
          <a:xfrm>
            <a:off x="0" y="787400"/>
            <a:ext cx="4572000" cy="613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2"/>
          <p:cNvSpPr/>
          <p:nvPr/>
        </p:nvSpPr>
        <p:spPr>
          <a:xfrm>
            <a:off x="0" y="4725887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[1] 0.9328358 0.9316877 0.9322618 0.9322618 0.9339839 0.9322618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2"/>
          <p:cNvSpPr/>
          <p:nvPr/>
        </p:nvSpPr>
        <p:spPr>
          <a:xfrm>
            <a:off x="7812157" y="1145209"/>
            <a:ext cx="357809" cy="337930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2"/>
          <p:cNvSpPr txBox="1"/>
          <p:nvPr/>
        </p:nvSpPr>
        <p:spPr>
          <a:xfrm>
            <a:off x="5645150" y="4787900"/>
            <a:ext cx="467360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  <p:sp>
        <p:nvSpPr>
          <p:cNvPr id="382" name="Google Shape;382;p52"/>
          <p:cNvSpPr/>
          <p:nvPr/>
        </p:nvSpPr>
        <p:spPr>
          <a:xfrm>
            <a:off x="2948608" y="4828956"/>
            <a:ext cx="715500" cy="2103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 txBox="1">
            <a:spLocks noGrp="1"/>
          </p:cNvSpPr>
          <p:nvPr>
            <p:ph type="title"/>
          </p:nvPr>
        </p:nvSpPr>
        <p:spPr>
          <a:xfrm>
            <a:off x="0" y="218488"/>
            <a:ext cx="3874998" cy="86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" b="1">
                <a:solidFill>
                  <a:schemeClr val="accent2"/>
                </a:solidFill>
              </a:rPr>
              <a:t>Important variables</a:t>
            </a:r>
            <a:endParaRPr/>
          </a:p>
        </p:txBody>
      </p:sp>
      <p:sp>
        <p:nvSpPr>
          <p:cNvPr id="388" name="Google Shape;388;p53"/>
          <p:cNvSpPr txBox="1">
            <a:spLocks noGrp="1"/>
          </p:cNvSpPr>
          <p:nvPr>
            <p:ph type="body" idx="1"/>
          </p:nvPr>
        </p:nvSpPr>
        <p:spPr>
          <a:xfrm>
            <a:off x="197157" y="1318328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chemeClr val="accent3"/>
                </a:solidFill>
              </a:rPr>
              <a:t># To check important variables</a:t>
            </a:r>
            <a:endParaRPr/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chemeClr val="accent3"/>
                </a:solidFill>
              </a:rPr>
              <a:t>importance(model3)        </a:t>
            </a:r>
            <a:endParaRPr/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chemeClr val="accent3"/>
                </a:solidFill>
              </a:rPr>
              <a:t>varImpPlot(model3)</a:t>
            </a:r>
            <a:endParaRPr/>
          </a:p>
        </p:txBody>
      </p:sp>
      <p:sp>
        <p:nvSpPr>
          <p:cNvPr id="389" name="Google Shape;389;p53"/>
          <p:cNvSpPr/>
          <p:nvPr/>
        </p:nvSpPr>
        <p:spPr>
          <a:xfrm>
            <a:off x="-110332" y="787400"/>
            <a:ext cx="3874998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3"/>
          <p:cNvSpPr txBox="1"/>
          <p:nvPr/>
        </p:nvSpPr>
        <p:spPr>
          <a:xfrm>
            <a:off x="5645150" y="4787900"/>
            <a:ext cx="467360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695400"/>
          </a:xfrm>
          <a:prstGeom prst="rect">
            <a:avLst/>
          </a:prstGeom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DataSource</a:t>
            </a:r>
            <a:endParaRPr b="1"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1"/>
          </p:nvPr>
        </p:nvSpPr>
        <p:spPr>
          <a:xfrm>
            <a:off x="250025" y="1406150"/>
            <a:ext cx="3127500" cy="12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Historical data for bike sharing in London ‘Powered by TfL Open Data’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From KAGGLE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latin typeface="Arial"/>
                <a:ea typeface="Arial"/>
                <a:cs typeface="Arial"/>
                <a:sym typeface="Arial"/>
                <a:hlinkClick r:id="rId3"/>
              </a:rPr>
              <a:t>https://www.kaggle.com/hmavrodiev/london-bike-sharing-dataset</a:t>
            </a:r>
            <a:endParaRPr/>
          </a:p>
        </p:txBody>
      </p:sp>
      <p:pic>
        <p:nvPicPr>
          <p:cNvPr id="141" name="Google Shape;141;p27"/>
          <p:cNvPicPr preferRelativeResize="0"/>
          <p:nvPr/>
        </p:nvPicPr>
        <p:blipFill rotWithShape="1">
          <a:blip r:embed="rId4">
            <a:alphaModFix/>
          </a:blip>
          <a:srcRect l="21136" t="960" r="12418"/>
          <a:stretch/>
        </p:blipFill>
        <p:spPr>
          <a:xfrm>
            <a:off x="3762025" y="49350"/>
            <a:ext cx="5381700" cy="50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/>
          <p:nvPr/>
        </p:nvSpPr>
        <p:spPr>
          <a:xfrm>
            <a:off x="5645150" y="4787900"/>
            <a:ext cx="4673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0" y="218488"/>
            <a:ext cx="3874998" cy="86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" b="1">
                <a:solidFill>
                  <a:schemeClr val="accent2"/>
                </a:solidFill>
              </a:rPr>
              <a:t>Important variables</a:t>
            </a:r>
            <a:endParaRPr/>
          </a:p>
        </p:txBody>
      </p:sp>
      <p:sp>
        <p:nvSpPr>
          <p:cNvPr id="396" name="Google Shape;396;p54"/>
          <p:cNvSpPr txBox="1">
            <a:spLocks noGrp="1"/>
          </p:cNvSpPr>
          <p:nvPr>
            <p:ph type="body" idx="1"/>
          </p:nvPr>
        </p:nvSpPr>
        <p:spPr>
          <a:xfrm>
            <a:off x="197157" y="1318328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chemeClr val="accent3"/>
                </a:solidFill>
              </a:rPr>
              <a:t># To check important variables</a:t>
            </a:r>
            <a:endParaRPr/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chemeClr val="accent3"/>
                </a:solidFill>
              </a:rPr>
              <a:t>importance(model3)        </a:t>
            </a:r>
            <a:endParaRPr/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chemeClr val="accent3"/>
                </a:solidFill>
              </a:rPr>
              <a:t>varImpPlot(model3)</a:t>
            </a:r>
            <a:endParaRPr/>
          </a:p>
        </p:txBody>
      </p:sp>
      <p:pic>
        <p:nvPicPr>
          <p:cNvPr id="397" name="Google Shape;397;p54" descr="手机屏幕截图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00513" y="367463"/>
            <a:ext cx="5234954" cy="397262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4"/>
          <p:cNvSpPr/>
          <p:nvPr/>
        </p:nvSpPr>
        <p:spPr>
          <a:xfrm>
            <a:off x="-110332" y="787400"/>
            <a:ext cx="3874998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4"/>
          <p:cNvSpPr txBox="1"/>
          <p:nvPr/>
        </p:nvSpPr>
        <p:spPr>
          <a:xfrm>
            <a:off x="5645150" y="4787900"/>
            <a:ext cx="467360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5" descr="手机屏幕截图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0159" y="0"/>
            <a:ext cx="5684741" cy="4313952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5"/>
          <p:cNvSpPr/>
          <p:nvPr/>
        </p:nvSpPr>
        <p:spPr>
          <a:xfrm>
            <a:off x="107950" y="829547"/>
            <a:ext cx="1581150" cy="296545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Test how worse the model performs without each variable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5"/>
          <p:cNvSpPr txBox="1"/>
          <p:nvPr/>
        </p:nvSpPr>
        <p:spPr>
          <a:xfrm>
            <a:off x="5645150" y="4787900"/>
            <a:ext cx="467360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  <p:sp>
        <p:nvSpPr>
          <p:cNvPr id="407" name="Google Shape;407;p55"/>
          <p:cNvSpPr/>
          <p:nvPr/>
        </p:nvSpPr>
        <p:spPr>
          <a:xfrm>
            <a:off x="4234070" y="1158461"/>
            <a:ext cx="271669" cy="266148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6" descr="手机屏幕截图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0159" y="0"/>
            <a:ext cx="5684741" cy="4313952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6"/>
          <p:cNvSpPr/>
          <p:nvPr/>
        </p:nvSpPr>
        <p:spPr>
          <a:xfrm>
            <a:off x="107950" y="829547"/>
            <a:ext cx="1581150" cy="296545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Test how worse the model performs without each variable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6"/>
          <p:cNvSpPr txBox="1"/>
          <p:nvPr/>
        </p:nvSpPr>
        <p:spPr>
          <a:xfrm>
            <a:off x="5645150" y="4787900"/>
            <a:ext cx="467360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  <p:sp>
        <p:nvSpPr>
          <p:cNvPr id="415" name="Google Shape;415;p56"/>
          <p:cNvSpPr/>
          <p:nvPr/>
        </p:nvSpPr>
        <p:spPr>
          <a:xfrm>
            <a:off x="4234070" y="1158461"/>
            <a:ext cx="271669" cy="266148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6"/>
          <p:cNvSpPr/>
          <p:nvPr/>
        </p:nvSpPr>
        <p:spPr>
          <a:xfrm>
            <a:off x="3828334" y="1291535"/>
            <a:ext cx="271669" cy="266148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7" descr="手机屏幕截图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0159" y="0"/>
            <a:ext cx="5684741" cy="4313952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7"/>
          <p:cNvSpPr/>
          <p:nvPr/>
        </p:nvSpPr>
        <p:spPr>
          <a:xfrm>
            <a:off x="107950" y="829547"/>
            <a:ext cx="1581150" cy="296545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Test how worse the model performs without each variable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57"/>
          <p:cNvSpPr txBox="1"/>
          <p:nvPr/>
        </p:nvSpPr>
        <p:spPr>
          <a:xfrm>
            <a:off x="5645150" y="4787900"/>
            <a:ext cx="467360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  <p:sp>
        <p:nvSpPr>
          <p:cNvPr id="424" name="Google Shape;424;p57"/>
          <p:cNvSpPr/>
          <p:nvPr/>
        </p:nvSpPr>
        <p:spPr>
          <a:xfrm>
            <a:off x="4234070" y="1158461"/>
            <a:ext cx="271669" cy="266148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7"/>
          <p:cNvSpPr/>
          <p:nvPr/>
        </p:nvSpPr>
        <p:spPr>
          <a:xfrm>
            <a:off x="3828334" y="1291535"/>
            <a:ext cx="271669" cy="266148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7"/>
          <p:cNvSpPr/>
          <p:nvPr/>
        </p:nvSpPr>
        <p:spPr>
          <a:xfrm>
            <a:off x="2835966" y="3310927"/>
            <a:ext cx="271669" cy="266148"/>
          </a:xfrm>
          <a:prstGeom prst="ellipse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8" descr="手机屏幕截图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0159" y="0"/>
            <a:ext cx="5684741" cy="4313952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8"/>
          <p:cNvSpPr/>
          <p:nvPr/>
        </p:nvSpPr>
        <p:spPr>
          <a:xfrm>
            <a:off x="107950" y="829547"/>
            <a:ext cx="1581150" cy="296545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Test how worse the model performs without each variable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58"/>
          <p:cNvSpPr/>
          <p:nvPr/>
        </p:nvSpPr>
        <p:spPr>
          <a:xfrm rot="10800000">
            <a:off x="7454900" y="829547"/>
            <a:ext cx="1581150" cy="296545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58"/>
          <p:cNvSpPr txBox="1"/>
          <p:nvPr/>
        </p:nvSpPr>
        <p:spPr>
          <a:xfrm>
            <a:off x="7924800" y="1404331"/>
            <a:ext cx="1111250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Measure how pure the nodes are at the end of the tree without each variable</a:t>
            </a:r>
            <a:endParaRPr/>
          </a:p>
        </p:txBody>
      </p:sp>
      <p:sp>
        <p:nvSpPr>
          <p:cNvPr id="435" name="Google Shape;435;p58"/>
          <p:cNvSpPr txBox="1"/>
          <p:nvPr/>
        </p:nvSpPr>
        <p:spPr>
          <a:xfrm>
            <a:off x="5645150" y="4787900"/>
            <a:ext cx="467360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  <p:sp>
        <p:nvSpPr>
          <p:cNvPr id="436" name="Google Shape;436;p58"/>
          <p:cNvSpPr/>
          <p:nvPr/>
        </p:nvSpPr>
        <p:spPr>
          <a:xfrm>
            <a:off x="4234070" y="1158461"/>
            <a:ext cx="271669" cy="266148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58"/>
          <p:cNvSpPr/>
          <p:nvPr/>
        </p:nvSpPr>
        <p:spPr>
          <a:xfrm>
            <a:off x="3828334" y="1291535"/>
            <a:ext cx="271669" cy="266148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58"/>
          <p:cNvSpPr/>
          <p:nvPr/>
        </p:nvSpPr>
        <p:spPr>
          <a:xfrm>
            <a:off x="2835966" y="3310927"/>
            <a:ext cx="271669" cy="266148"/>
          </a:xfrm>
          <a:prstGeom prst="ellipse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59" descr="手机屏幕截图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0159" y="0"/>
            <a:ext cx="5684741" cy="4313952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9"/>
          <p:cNvSpPr/>
          <p:nvPr/>
        </p:nvSpPr>
        <p:spPr>
          <a:xfrm>
            <a:off x="107950" y="829547"/>
            <a:ext cx="1581150" cy="296545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Test how worse the model performs without each variable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9"/>
          <p:cNvSpPr/>
          <p:nvPr/>
        </p:nvSpPr>
        <p:spPr>
          <a:xfrm rot="10800000">
            <a:off x="7454900" y="829547"/>
            <a:ext cx="1581150" cy="296545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59"/>
          <p:cNvSpPr txBox="1"/>
          <p:nvPr/>
        </p:nvSpPr>
        <p:spPr>
          <a:xfrm>
            <a:off x="7924800" y="1404331"/>
            <a:ext cx="1111250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Measure how pure the nodes are at the end of the tree without each variable</a:t>
            </a:r>
            <a:endParaRPr/>
          </a:p>
        </p:txBody>
      </p:sp>
      <p:sp>
        <p:nvSpPr>
          <p:cNvPr id="447" name="Google Shape;447;p59"/>
          <p:cNvSpPr txBox="1"/>
          <p:nvPr/>
        </p:nvSpPr>
        <p:spPr>
          <a:xfrm>
            <a:off x="5645150" y="4787900"/>
            <a:ext cx="467360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  <p:sp>
        <p:nvSpPr>
          <p:cNvPr id="448" name="Google Shape;448;p59"/>
          <p:cNvSpPr/>
          <p:nvPr/>
        </p:nvSpPr>
        <p:spPr>
          <a:xfrm>
            <a:off x="4234070" y="1158461"/>
            <a:ext cx="271669" cy="266148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59"/>
          <p:cNvSpPr/>
          <p:nvPr/>
        </p:nvSpPr>
        <p:spPr>
          <a:xfrm>
            <a:off x="3828334" y="1291535"/>
            <a:ext cx="271669" cy="266148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59"/>
          <p:cNvSpPr/>
          <p:nvPr/>
        </p:nvSpPr>
        <p:spPr>
          <a:xfrm>
            <a:off x="2835966" y="3310927"/>
            <a:ext cx="271669" cy="266148"/>
          </a:xfrm>
          <a:prstGeom prst="ellipse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9"/>
          <p:cNvSpPr/>
          <p:nvPr/>
        </p:nvSpPr>
        <p:spPr>
          <a:xfrm>
            <a:off x="7084116" y="1158461"/>
            <a:ext cx="271669" cy="266148"/>
          </a:xfrm>
          <a:prstGeom prst="ellips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0"/>
          <p:cNvSpPr txBox="1"/>
          <p:nvPr/>
        </p:nvSpPr>
        <p:spPr>
          <a:xfrm>
            <a:off x="5645150" y="4787900"/>
            <a:ext cx="467360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  <p:sp>
        <p:nvSpPr>
          <p:cNvPr id="457" name="Google Shape;457;p60"/>
          <p:cNvSpPr txBox="1">
            <a:spLocks noGrp="1"/>
          </p:cNvSpPr>
          <p:nvPr>
            <p:ph type="title"/>
          </p:nvPr>
        </p:nvSpPr>
        <p:spPr>
          <a:xfrm>
            <a:off x="219075" y="337344"/>
            <a:ext cx="3873500" cy="991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 b="1"/>
              <a:t>Random</a:t>
            </a:r>
            <a:br>
              <a:rPr lang="en" sz="3600" b="1"/>
            </a:br>
            <a:r>
              <a:rPr lang="en" sz="3600" b="1"/>
              <a:t>Forest</a:t>
            </a:r>
            <a:endParaRPr sz="3600" b="1"/>
          </a:p>
        </p:txBody>
      </p:sp>
      <p:grpSp>
        <p:nvGrpSpPr>
          <p:cNvPr id="458" name="Google Shape;458;p60"/>
          <p:cNvGrpSpPr/>
          <p:nvPr/>
        </p:nvGrpSpPr>
        <p:grpSpPr>
          <a:xfrm>
            <a:off x="1922640" y="1321738"/>
            <a:ext cx="4833235" cy="3484417"/>
            <a:chOff x="724975" y="0"/>
            <a:chExt cx="4833235" cy="3484417"/>
          </a:xfrm>
        </p:grpSpPr>
        <p:sp>
          <p:nvSpPr>
            <p:cNvPr id="459" name="Google Shape;459;p60"/>
            <p:cNvSpPr/>
            <p:nvPr/>
          </p:nvSpPr>
          <p:spPr>
            <a:xfrm>
              <a:off x="2912014" y="1205608"/>
              <a:ext cx="2646196" cy="2278809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0"/>
            <p:cNvSpPr txBox="1"/>
            <p:nvPr/>
          </p:nvSpPr>
          <p:spPr>
            <a:xfrm>
              <a:off x="3322431" y="1559044"/>
              <a:ext cx="1825362" cy="1571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0300" rIns="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No Overfitting</a:t>
              </a:r>
              <a:endParaRPr/>
            </a:p>
          </p:txBody>
        </p:sp>
        <p:sp>
          <p:nvSpPr>
            <p:cNvPr id="461" name="Google Shape;461;p60"/>
            <p:cNvSpPr/>
            <p:nvPr/>
          </p:nvSpPr>
          <p:spPr>
            <a:xfrm>
              <a:off x="2973396" y="2211908"/>
              <a:ext cx="308843" cy="26655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0"/>
            <p:cNvSpPr/>
            <p:nvPr/>
          </p:nvSpPr>
          <p:spPr>
            <a:xfrm>
              <a:off x="724975" y="0"/>
              <a:ext cx="2642813" cy="2278112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">
                <a:alphaModFix/>
              </a:blip>
              <a:stretch>
                <a:fillRect l="-10999" r="-10999"/>
              </a:stretch>
            </a:blip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0"/>
            <p:cNvSpPr/>
            <p:nvPr/>
          </p:nvSpPr>
          <p:spPr>
            <a:xfrm>
              <a:off x="2514239" y="1962772"/>
              <a:ext cx="308843" cy="26655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60"/>
          <p:cNvSpPr txBox="1"/>
          <p:nvPr/>
        </p:nvSpPr>
        <p:spPr>
          <a:xfrm>
            <a:off x="1988102" y="4024278"/>
            <a:ext cx="2762250" cy="42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None/>
            </a:pPr>
            <a:r>
              <a:rPr lang="en" sz="1600" b="1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Less training time</a:t>
            </a:r>
            <a:endParaRPr sz="1600" b="1" i="0" u="none" strike="noStrike" cap="none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1"/>
          <p:cNvSpPr txBox="1"/>
          <p:nvPr/>
        </p:nvSpPr>
        <p:spPr>
          <a:xfrm>
            <a:off x="5645150" y="4787900"/>
            <a:ext cx="467360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  <p:sp>
        <p:nvSpPr>
          <p:cNvPr id="470" name="Google Shape;470;p61"/>
          <p:cNvSpPr txBox="1">
            <a:spLocks noGrp="1"/>
          </p:cNvSpPr>
          <p:nvPr>
            <p:ph type="title"/>
          </p:nvPr>
        </p:nvSpPr>
        <p:spPr>
          <a:xfrm>
            <a:off x="219075" y="337344"/>
            <a:ext cx="3873500" cy="991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 b="1"/>
              <a:t>Random</a:t>
            </a:r>
            <a:br>
              <a:rPr lang="en" sz="3600" b="1"/>
            </a:br>
            <a:r>
              <a:rPr lang="en" sz="3600" b="1"/>
              <a:t>Forest</a:t>
            </a:r>
            <a:endParaRPr sz="3600" b="1"/>
          </a:p>
        </p:txBody>
      </p:sp>
      <p:grpSp>
        <p:nvGrpSpPr>
          <p:cNvPr id="471" name="Google Shape;471;p61"/>
          <p:cNvGrpSpPr/>
          <p:nvPr/>
        </p:nvGrpSpPr>
        <p:grpSpPr>
          <a:xfrm>
            <a:off x="495300" y="1249324"/>
            <a:ext cx="7531099" cy="2848051"/>
            <a:chOff x="0" y="817524"/>
            <a:chExt cx="7531099" cy="2848051"/>
          </a:xfrm>
        </p:grpSpPr>
        <p:sp>
          <p:nvSpPr>
            <p:cNvPr id="472" name="Google Shape;472;p61"/>
            <p:cNvSpPr/>
            <p:nvPr/>
          </p:nvSpPr>
          <p:spPr>
            <a:xfrm>
              <a:off x="1794661" y="1814627"/>
              <a:ext cx="2146363" cy="1850948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61"/>
            <p:cNvSpPr txBox="1"/>
            <p:nvPr/>
          </p:nvSpPr>
          <p:spPr>
            <a:xfrm>
              <a:off x="2127770" y="2101889"/>
              <a:ext cx="1480145" cy="1276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0300" rIns="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No Overfitting</a:t>
              </a:r>
              <a:endParaRPr/>
            </a:p>
          </p:txBody>
        </p:sp>
        <p:sp>
          <p:nvSpPr>
            <p:cNvPr id="474" name="Google Shape;474;p61"/>
            <p:cNvSpPr/>
            <p:nvPr/>
          </p:nvSpPr>
          <p:spPr>
            <a:xfrm>
              <a:off x="1861687" y="2632017"/>
              <a:ext cx="250785" cy="21645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1"/>
            <p:cNvSpPr/>
            <p:nvPr/>
          </p:nvSpPr>
          <p:spPr>
            <a:xfrm>
              <a:off x="0" y="817524"/>
              <a:ext cx="2146363" cy="1850948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">
                <a:alphaModFix/>
              </a:blip>
              <a:stretch>
                <a:fillRect l="-10999" r="-10999"/>
              </a:stretch>
            </a:blip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61"/>
            <p:cNvSpPr/>
            <p:nvPr/>
          </p:nvSpPr>
          <p:spPr>
            <a:xfrm>
              <a:off x="1462539" y="2413002"/>
              <a:ext cx="250785" cy="21645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1"/>
            <p:cNvSpPr/>
            <p:nvPr/>
          </p:nvSpPr>
          <p:spPr>
            <a:xfrm>
              <a:off x="3590075" y="817524"/>
              <a:ext cx="2146363" cy="1850948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61"/>
            <p:cNvSpPr txBox="1"/>
            <p:nvPr/>
          </p:nvSpPr>
          <p:spPr>
            <a:xfrm>
              <a:off x="3923184" y="1104786"/>
              <a:ext cx="1480145" cy="1276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0300" rIns="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High accuracy</a:t>
              </a:r>
              <a:endParaRPr/>
            </a:p>
          </p:txBody>
        </p:sp>
        <p:sp>
          <p:nvSpPr>
            <p:cNvPr id="479" name="Google Shape;479;p61"/>
            <p:cNvSpPr/>
            <p:nvPr/>
          </p:nvSpPr>
          <p:spPr>
            <a:xfrm>
              <a:off x="5052614" y="2413002"/>
              <a:ext cx="250785" cy="21645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61"/>
            <p:cNvSpPr/>
            <p:nvPr/>
          </p:nvSpPr>
          <p:spPr>
            <a:xfrm>
              <a:off x="5384736" y="1814627"/>
              <a:ext cx="2146363" cy="1850948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4">
                <a:alphaModFix/>
              </a:blip>
              <a:stretch>
                <a:fillRect l="-17999" r="-17997"/>
              </a:stretch>
            </a:blip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1"/>
            <p:cNvSpPr/>
            <p:nvPr/>
          </p:nvSpPr>
          <p:spPr>
            <a:xfrm>
              <a:off x="5451763" y="2632017"/>
              <a:ext cx="250785" cy="21645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61"/>
          <p:cNvSpPr txBox="1"/>
          <p:nvPr/>
        </p:nvSpPr>
        <p:spPr>
          <a:xfrm>
            <a:off x="450850" y="4044156"/>
            <a:ext cx="2762250" cy="42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None/>
            </a:pPr>
            <a:r>
              <a:rPr lang="en" sz="1600" b="1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Less training time</a:t>
            </a:r>
            <a:endParaRPr sz="1600" b="1" i="0" u="none" strike="noStrike" cap="none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83" name="Google Shape;483;p61"/>
          <p:cNvSpPr txBox="1"/>
          <p:nvPr/>
        </p:nvSpPr>
        <p:spPr>
          <a:xfrm>
            <a:off x="6096000" y="1736069"/>
            <a:ext cx="3771900" cy="42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None/>
            </a:pPr>
            <a:r>
              <a:rPr lang="en" sz="1600" b="1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Runs efficiently in large data</a:t>
            </a:r>
            <a:endParaRPr sz="1600" b="1" i="0" u="none" strike="noStrike" cap="none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2"/>
          <p:cNvSpPr txBox="1"/>
          <p:nvPr/>
        </p:nvSpPr>
        <p:spPr>
          <a:xfrm>
            <a:off x="5645150" y="4787900"/>
            <a:ext cx="467360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  <p:sp>
        <p:nvSpPr>
          <p:cNvPr id="489" name="Google Shape;489;p62"/>
          <p:cNvSpPr txBox="1">
            <a:spLocks noGrp="1"/>
          </p:cNvSpPr>
          <p:nvPr>
            <p:ph type="title"/>
          </p:nvPr>
        </p:nvSpPr>
        <p:spPr>
          <a:xfrm>
            <a:off x="219075" y="337344"/>
            <a:ext cx="3873500" cy="991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 b="1"/>
              <a:t>Random</a:t>
            </a:r>
            <a:br>
              <a:rPr lang="en" sz="3600" b="1"/>
            </a:br>
            <a:r>
              <a:rPr lang="en" sz="3600" b="1"/>
              <a:t>Forest</a:t>
            </a:r>
            <a:endParaRPr sz="3600" b="1"/>
          </a:p>
        </p:txBody>
      </p:sp>
      <p:grpSp>
        <p:nvGrpSpPr>
          <p:cNvPr id="490" name="Google Shape;490;p62"/>
          <p:cNvGrpSpPr/>
          <p:nvPr/>
        </p:nvGrpSpPr>
        <p:grpSpPr>
          <a:xfrm>
            <a:off x="758876" y="431800"/>
            <a:ext cx="7003947" cy="4483099"/>
            <a:chOff x="263576" y="0"/>
            <a:chExt cx="7003947" cy="4483099"/>
          </a:xfrm>
        </p:grpSpPr>
        <p:sp>
          <p:nvSpPr>
            <p:cNvPr id="491" name="Google Shape;491;p62"/>
            <p:cNvSpPr/>
            <p:nvPr/>
          </p:nvSpPr>
          <p:spPr>
            <a:xfrm>
              <a:off x="1945924" y="2786246"/>
              <a:ext cx="1968109" cy="169685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62"/>
            <p:cNvSpPr txBox="1"/>
            <p:nvPr/>
          </p:nvSpPr>
          <p:spPr>
            <a:xfrm>
              <a:off x="2251338" y="3049566"/>
              <a:ext cx="1357282" cy="11702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0300" rIns="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No Overfitting</a:t>
              </a:r>
              <a:endParaRPr/>
            </a:p>
          </p:txBody>
        </p:sp>
        <p:sp>
          <p:nvSpPr>
            <p:cNvPr id="493" name="Google Shape;493;p62"/>
            <p:cNvSpPr/>
            <p:nvPr/>
          </p:nvSpPr>
          <p:spPr>
            <a:xfrm>
              <a:off x="1997053" y="3535372"/>
              <a:ext cx="230429" cy="19860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62"/>
            <p:cNvSpPr/>
            <p:nvPr/>
          </p:nvSpPr>
          <p:spPr>
            <a:xfrm>
              <a:off x="263576" y="1874832"/>
              <a:ext cx="1968109" cy="1696853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">
                <a:alphaModFix/>
              </a:blip>
              <a:stretch>
                <a:fillRect l="-10999" r="-10999"/>
              </a:stretch>
            </a:blip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2"/>
            <p:cNvSpPr/>
            <p:nvPr/>
          </p:nvSpPr>
          <p:spPr>
            <a:xfrm>
              <a:off x="1603431" y="3347530"/>
              <a:ext cx="230429" cy="19860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62"/>
            <p:cNvSpPr/>
            <p:nvPr/>
          </p:nvSpPr>
          <p:spPr>
            <a:xfrm>
              <a:off x="3622669" y="1854658"/>
              <a:ext cx="1968109" cy="169685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62"/>
            <p:cNvSpPr txBox="1"/>
            <p:nvPr/>
          </p:nvSpPr>
          <p:spPr>
            <a:xfrm>
              <a:off x="3928083" y="2117978"/>
              <a:ext cx="1357282" cy="11702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0300" rIns="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High accuracy</a:t>
              </a:r>
              <a:endParaRPr/>
            </a:p>
          </p:txBody>
        </p:sp>
        <p:sp>
          <p:nvSpPr>
            <p:cNvPr id="498" name="Google Shape;498;p62"/>
            <p:cNvSpPr/>
            <p:nvPr/>
          </p:nvSpPr>
          <p:spPr>
            <a:xfrm>
              <a:off x="4968127" y="3325563"/>
              <a:ext cx="230429" cy="19860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62"/>
            <p:cNvSpPr/>
            <p:nvPr/>
          </p:nvSpPr>
          <p:spPr>
            <a:xfrm>
              <a:off x="5299414" y="2786246"/>
              <a:ext cx="1968109" cy="1696853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4">
                <a:alphaModFix/>
              </a:blip>
              <a:stretch>
                <a:fillRect l="-17999" r="-17997"/>
              </a:stretch>
            </a:blip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62"/>
            <p:cNvSpPr/>
            <p:nvPr/>
          </p:nvSpPr>
          <p:spPr>
            <a:xfrm>
              <a:off x="5350543" y="3535372"/>
              <a:ext cx="230429" cy="19860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62"/>
            <p:cNvSpPr/>
            <p:nvPr/>
          </p:nvSpPr>
          <p:spPr>
            <a:xfrm>
              <a:off x="1945924" y="927105"/>
              <a:ext cx="1968109" cy="169685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2"/>
            <p:cNvSpPr txBox="1"/>
            <p:nvPr/>
          </p:nvSpPr>
          <p:spPr>
            <a:xfrm>
              <a:off x="2251338" y="1190425"/>
              <a:ext cx="1357282" cy="11702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0300" rIns="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Estimates missing data</a:t>
              </a:r>
              <a:endParaRPr/>
            </a:p>
          </p:txBody>
        </p:sp>
        <p:sp>
          <p:nvSpPr>
            <p:cNvPr id="503" name="Google Shape;503;p62"/>
            <p:cNvSpPr/>
            <p:nvPr/>
          </p:nvSpPr>
          <p:spPr>
            <a:xfrm>
              <a:off x="3280176" y="963866"/>
              <a:ext cx="230429" cy="19860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2"/>
            <p:cNvSpPr/>
            <p:nvPr/>
          </p:nvSpPr>
          <p:spPr>
            <a:xfrm>
              <a:off x="3622669" y="0"/>
              <a:ext cx="1968109" cy="1696853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5">
                <a:alphaModFix/>
              </a:blip>
              <a:stretch>
                <a:fillRect l="-9999" r="-9999"/>
              </a:stretch>
            </a:blip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2"/>
            <p:cNvSpPr/>
            <p:nvPr/>
          </p:nvSpPr>
          <p:spPr>
            <a:xfrm>
              <a:off x="3680802" y="745091"/>
              <a:ext cx="230429" cy="19860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62"/>
          <p:cNvSpPr txBox="1">
            <a:spLocks noGrp="1"/>
          </p:cNvSpPr>
          <p:nvPr>
            <p:ph type="body" idx="4294967295"/>
          </p:nvPr>
        </p:nvSpPr>
        <p:spPr>
          <a:xfrm>
            <a:off x="2178050" y="908444"/>
            <a:ext cx="2762250" cy="42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 b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Maintain accuracy</a:t>
            </a:r>
            <a:endParaRPr sz="1600" b="1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07" name="Google Shape;507;p62"/>
          <p:cNvSpPr txBox="1"/>
          <p:nvPr/>
        </p:nvSpPr>
        <p:spPr>
          <a:xfrm>
            <a:off x="450850" y="4044156"/>
            <a:ext cx="2762250" cy="42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None/>
            </a:pPr>
            <a:r>
              <a:rPr lang="en" sz="1600" b="1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Less training time</a:t>
            </a:r>
            <a:endParaRPr sz="1600" b="1" i="0" u="none" strike="noStrike" cap="none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08" name="Google Shape;508;p62"/>
          <p:cNvSpPr txBox="1"/>
          <p:nvPr/>
        </p:nvSpPr>
        <p:spPr>
          <a:xfrm>
            <a:off x="6064250" y="2723356"/>
            <a:ext cx="3771900" cy="42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None/>
            </a:pPr>
            <a:r>
              <a:rPr lang="en" sz="1600" b="1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Runs efficiently in large data</a:t>
            </a:r>
            <a:endParaRPr sz="1600" b="1" i="0" u="none" strike="noStrike" cap="none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ANN</a:t>
            </a:r>
            <a:endParaRPr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63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15" name="Google Shape;515;p63"/>
          <p:cNvSpPr txBox="1">
            <a:spLocks noGrp="1"/>
          </p:cNvSpPr>
          <p:nvPr>
            <p:ph type="body" idx="1"/>
          </p:nvPr>
        </p:nvSpPr>
        <p:spPr>
          <a:xfrm>
            <a:off x="81775" y="155637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tree&lt;-neuralnet( cnt~t1+t2+hum+wind_speed+is_holiday+is_weekend+is_cloudy+is_raining+is_snowing+is_spring+is_summer+is_fall+is_winter+is_night+hour, data=training,hidden = 9,stepmax = 5e+06, threshold = 0.01) 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Accuracy: 0.9149156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516" name="Google Shape;516;p63"/>
          <p:cNvPicPr preferRelativeResize="0"/>
          <p:nvPr/>
        </p:nvPicPr>
        <p:blipFill rotWithShape="1">
          <a:blip r:embed="rId3">
            <a:alphaModFix/>
          </a:blip>
          <a:srcRect r="8214"/>
          <a:stretch/>
        </p:blipFill>
        <p:spPr>
          <a:xfrm>
            <a:off x="4445574" y="-21525"/>
            <a:ext cx="46984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3"/>
          <p:cNvSpPr txBox="1"/>
          <p:nvPr/>
        </p:nvSpPr>
        <p:spPr>
          <a:xfrm>
            <a:off x="913675" y="4775575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410375" y="812575"/>
            <a:ext cx="3043200" cy="94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Purpose</a:t>
            </a:r>
            <a:endParaRPr sz="48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903750" y="2100450"/>
            <a:ext cx="5793900" cy="13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Predict the future bike shares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Find the important variables</a:t>
            </a:r>
            <a:endParaRPr sz="2400"/>
          </a:p>
        </p:txBody>
      </p:sp>
      <p:pic>
        <p:nvPicPr>
          <p:cNvPr id="149" name="Google Shape;149;p28"/>
          <p:cNvPicPr preferRelativeResize="0"/>
          <p:nvPr/>
        </p:nvPicPr>
        <p:blipFill rotWithShape="1">
          <a:blip r:embed="rId3">
            <a:alphaModFix/>
          </a:blip>
          <a:srcRect l="23414" t="3383" r="11869" b="17919"/>
          <a:stretch/>
        </p:blipFill>
        <p:spPr>
          <a:xfrm>
            <a:off x="8160485" y="0"/>
            <a:ext cx="671815" cy="127078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8"/>
          <p:cNvSpPr txBox="1"/>
          <p:nvPr/>
        </p:nvSpPr>
        <p:spPr>
          <a:xfrm>
            <a:off x="5645150" y="4787900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ANN weights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523" name="Google Shape;523;p6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24" name="Google Shape;52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825" y="0"/>
            <a:ext cx="29359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4"/>
          <p:cNvSpPr txBox="1"/>
          <p:nvPr/>
        </p:nvSpPr>
        <p:spPr>
          <a:xfrm>
            <a:off x="341375" y="1331400"/>
            <a:ext cx="3561900" cy="3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least important one is the 10th element which is if_snowing.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most important one is the 16the element which is time.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6" name="Google Shape;526;p64"/>
          <p:cNvSpPr txBox="1"/>
          <p:nvPr/>
        </p:nvSpPr>
        <p:spPr>
          <a:xfrm>
            <a:off x="871675" y="4763225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5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sp>
        <p:nvSpPr>
          <p:cNvPr id="532" name="Google Shape;532;p65"/>
          <p:cNvSpPr txBox="1">
            <a:spLocks noGrp="1"/>
          </p:cNvSpPr>
          <p:nvPr>
            <p:ph type="subTitle" idx="1"/>
          </p:nvPr>
        </p:nvSpPr>
        <p:spPr>
          <a:xfrm>
            <a:off x="311700" y="1878534"/>
            <a:ext cx="4242600" cy="18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●"/>
            </a:pPr>
            <a:r>
              <a:rPr lang="en" sz="19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endParaRPr sz="1900"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●"/>
            </a:pPr>
            <a:r>
              <a:rPr lang="en" sz="19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Hierarchical Cluster</a:t>
            </a:r>
            <a:endParaRPr sz="1900"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(KNN &amp; XGBoost)</a:t>
            </a:r>
            <a:endParaRPr sz="1900"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65"/>
          <p:cNvSpPr txBox="1"/>
          <p:nvPr/>
        </p:nvSpPr>
        <p:spPr>
          <a:xfrm>
            <a:off x="5645150" y="4787900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  <p:pic>
        <p:nvPicPr>
          <p:cNvPr id="534" name="Google Shape;534;p65"/>
          <p:cNvPicPr preferRelativeResize="0"/>
          <p:nvPr/>
        </p:nvPicPr>
        <p:blipFill rotWithShape="1">
          <a:blip r:embed="rId3">
            <a:alphaModFix/>
          </a:blip>
          <a:srcRect l="23414" t="3383" r="11869" b="17919"/>
          <a:stretch/>
        </p:blipFill>
        <p:spPr>
          <a:xfrm>
            <a:off x="8160485" y="0"/>
            <a:ext cx="671815" cy="127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6"/>
          <p:cNvSpPr txBox="1">
            <a:spLocks noGrp="1"/>
          </p:cNvSpPr>
          <p:nvPr>
            <p:ph type="title"/>
          </p:nvPr>
        </p:nvSpPr>
        <p:spPr>
          <a:xfrm>
            <a:off x="311700" y="3104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Kmeans Cluster</a:t>
            </a:r>
            <a:endParaRPr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66"/>
          <p:cNvSpPr txBox="1"/>
          <p:nvPr/>
        </p:nvSpPr>
        <p:spPr>
          <a:xfrm>
            <a:off x="358575" y="845325"/>
            <a:ext cx="81690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Approaches to choose K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1" name="Google Shape;54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1525"/>
            <a:ext cx="5219950" cy="386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950" y="0"/>
            <a:ext cx="3924050" cy="25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9950" y="2573525"/>
            <a:ext cx="3924048" cy="25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Kmeans Cluster</a:t>
            </a:r>
            <a:endParaRPr b="1">
              <a:solidFill>
                <a:schemeClr val="accent2"/>
              </a:solidFill>
            </a:endParaRPr>
          </a:p>
        </p:txBody>
      </p:sp>
      <p:pic>
        <p:nvPicPr>
          <p:cNvPr id="549" name="Google Shape;5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400" y="2670950"/>
            <a:ext cx="4808602" cy="24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7"/>
          <p:cNvSpPr txBox="1"/>
          <p:nvPr/>
        </p:nvSpPr>
        <p:spPr>
          <a:xfrm>
            <a:off x="311825" y="1168475"/>
            <a:ext cx="3706500" cy="23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predict.kmeans &lt;- function(object, newdata){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centers &lt;- object$centers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n_centers &lt;- nrow(centers)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dist_mat &lt;- as.matrix(dist(rbind(centers, newdata)))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dist_mat &lt;- dist_mat[-seq(n_centers), seq(n_centers)]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max.col(-dist_mat)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1" name="Google Shape;55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5400" y="0"/>
            <a:ext cx="48086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7"/>
          <p:cNvSpPr txBox="1"/>
          <p:nvPr/>
        </p:nvSpPr>
        <p:spPr>
          <a:xfrm>
            <a:off x="884000" y="4787900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b="1">
                <a:solidFill>
                  <a:schemeClr val="accent2"/>
                </a:solidFill>
              </a:rPr>
              <a:t>Hclust Method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558" name="Google Shape;558;p68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14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Method: "ward.D2", "single", "complete", "average" , "mcquitty" , "median"  or "centroid" .</a:t>
            </a:r>
            <a:br>
              <a:rPr lang="en" sz="14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4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library(factoextra)</a:t>
            </a:r>
            <a:endParaRPr sz="14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library(NbClust)</a:t>
            </a:r>
            <a:endParaRPr sz="14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com &lt;- hcut(d,k=3,hc_method = "complete")</a:t>
            </a:r>
            <a:endParaRPr sz="14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fviz_cluster(com,Data)</a:t>
            </a:r>
            <a:endParaRPr sz="14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com_tree &lt;- cutree(com,k = 3)</a:t>
            </a:r>
            <a:endParaRPr sz="14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com_data &lt;- creat_new_data(Data,com_tree,True_Class)</a:t>
            </a:r>
            <a:endParaRPr sz="14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com_list &lt;- knn_model_creation(com_data,dir)</a:t>
            </a:r>
            <a:endParaRPr sz="14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error_rate_complete &lt;- 1 - as.numeric(com_list[2])</a:t>
            </a:r>
            <a:endParaRPr sz="14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complete_k &lt;- as.numeric(com_list[3])</a:t>
            </a:r>
            <a:endParaRPr sz="14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lang="en" sz="14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400"/>
          </a:p>
        </p:txBody>
      </p:sp>
      <p:sp>
        <p:nvSpPr>
          <p:cNvPr id="559" name="Google Shape;559;p68"/>
          <p:cNvSpPr txBox="1"/>
          <p:nvPr/>
        </p:nvSpPr>
        <p:spPr>
          <a:xfrm>
            <a:off x="5645150" y="4787900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9"/>
          <p:cNvSpPr txBox="1">
            <a:spLocks noGrp="1"/>
          </p:cNvSpPr>
          <p:nvPr>
            <p:ph type="title"/>
          </p:nvPr>
        </p:nvSpPr>
        <p:spPr>
          <a:xfrm>
            <a:off x="311700" y="1358175"/>
            <a:ext cx="8520600" cy="3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100">
                <a:solidFill>
                  <a:srgbClr val="000000"/>
                </a:solidFill>
              </a:rPr>
              <a:t>knn_model_creation &lt;- function(Data,dir)</a:t>
            </a:r>
            <a:br>
              <a:rPr lang="en" sz="1100">
                <a:solidFill>
                  <a:srgbClr val="000000"/>
                </a:solidFill>
              </a:rPr>
            </a:br>
            <a:r>
              <a:rPr lang="en" sz="1100">
                <a:solidFill>
                  <a:srgbClr val="000000"/>
                </a:solidFill>
              </a:rPr>
              <a:t>{</a:t>
            </a:r>
            <a:br>
              <a:rPr lang="en" sz="1100">
                <a:solidFill>
                  <a:srgbClr val="000000"/>
                </a:solidFill>
              </a:rPr>
            </a:br>
            <a:r>
              <a:rPr lang="en" sz="1100">
                <a:solidFill>
                  <a:srgbClr val="000000"/>
                </a:solidFill>
              </a:rPr>
              <a:t>  max_accuracy &lt;- 0</a:t>
            </a:r>
            <a:br>
              <a:rPr lang="en" sz="1100">
                <a:solidFill>
                  <a:srgbClr val="000000"/>
                </a:solidFill>
              </a:rPr>
            </a:br>
            <a:r>
              <a:rPr lang="en" sz="1100">
                <a:solidFill>
                  <a:srgbClr val="000000"/>
                </a:solidFill>
              </a:rPr>
              <a:t>  True_Class &lt;- Data[-dir,19]</a:t>
            </a:r>
            <a:br>
              <a:rPr lang="en" sz="1100">
                <a:solidFill>
                  <a:srgbClr val="000000"/>
                </a:solidFill>
              </a:rPr>
            </a:br>
            <a:r>
              <a:rPr lang="en" sz="1100">
                <a:solidFill>
                  <a:srgbClr val="000000"/>
                </a:solidFill>
              </a:rPr>
              <a:t>  i &lt;- 1</a:t>
            </a:r>
            <a:br>
              <a:rPr lang="en" sz="1100">
                <a:solidFill>
                  <a:srgbClr val="000000"/>
                </a:solidFill>
              </a:rPr>
            </a:br>
            <a:r>
              <a:rPr lang="en" sz="1100">
                <a:solidFill>
                  <a:srgbClr val="000000"/>
                </a:solidFill>
              </a:rPr>
              <a:t>  for(i in 1:100)</a:t>
            </a:r>
            <a:br>
              <a:rPr lang="en" sz="1100">
                <a:solidFill>
                  <a:srgbClr val="000000"/>
                </a:solidFill>
              </a:rPr>
            </a:br>
            <a:r>
              <a:rPr lang="en" sz="1100">
                <a:solidFill>
                  <a:srgbClr val="000000"/>
                </a:solidFill>
              </a:rPr>
              <a:t>  {</a:t>
            </a:r>
            <a:br>
              <a:rPr lang="en" sz="1100">
                <a:solidFill>
                  <a:srgbClr val="000000"/>
                </a:solidFill>
              </a:rPr>
            </a:br>
            <a:r>
              <a:rPr lang="en" sz="1100">
                <a:solidFill>
                  <a:srgbClr val="000000"/>
                </a:solidFill>
              </a:rPr>
              <a:t>    model &lt;- knn(train = Data[dir,-19], test = Data[-dir,-19], cl = Data[dir,19], k = i)</a:t>
            </a:r>
            <a:br>
              <a:rPr lang="en" sz="1100">
                <a:solidFill>
                  <a:srgbClr val="000000"/>
                </a:solidFill>
              </a:rPr>
            </a:br>
            <a:r>
              <a:rPr lang="en" sz="1100">
                <a:solidFill>
                  <a:srgbClr val="000000"/>
                </a:solidFill>
              </a:rPr>
              <a:t>    cm &lt;- table(factor(x = True_Class, levels = c("low","normal","high")),model)</a:t>
            </a:r>
            <a:br>
              <a:rPr lang="en" sz="1100">
                <a:solidFill>
                  <a:srgbClr val="000000"/>
                </a:solidFill>
              </a:rPr>
            </a:br>
            <a:r>
              <a:rPr lang="en" sz="1100">
                <a:solidFill>
                  <a:srgbClr val="000000"/>
                </a:solidFill>
              </a:rPr>
              <a:t>    accuracy &lt;- sum(diag(cm))/length(Data[-dir,19])</a:t>
            </a:r>
            <a:br>
              <a:rPr lang="en" sz="1100">
                <a:solidFill>
                  <a:srgbClr val="000000"/>
                </a:solidFill>
              </a:rPr>
            </a:br>
            <a:r>
              <a:rPr lang="en" sz="1100">
                <a:solidFill>
                  <a:srgbClr val="000000"/>
                </a:solidFill>
              </a:rPr>
              <a:t>    if(accuracy &gt; max_accuracy)</a:t>
            </a:r>
            <a:br>
              <a:rPr lang="en" sz="1100">
                <a:solidFill>
                  <a:srgbClr val="000000"/>
                </a:solidFill>
              </a:rPr>
            </a:br>
            <a:r>
              <a:rPr lang="en" sz="1100">
                <a:solidFill>
                  <a:srgbClr val="000000"/>
                </a:solidFill>
              </a:rPr>
              <a:t>    {</a:t>
            </a:r>
            <a:br>
              <a:rPr lang="en" sz="1100">
                <a:solidFill>
                  <a:srgbClr val="000000"/>
                </a:solidFill>
              </a:rPr>
            </a:br>
            <a:r>
              <a:rPr lang="en" sz="1100">
                <a:solidFill>
                  <a:srgbClr val="000000"/>
                </a:solidFill>
              </a:rPr>
              <a:t>      max_model &lt;- model</a:t>
            </a:r>
            <a:br>
              <a:rPr lang="en" sz="1100">
                <a:solidFill>
                  <a:srgbClr val="000000"/>
                </a:solidFill>
              </a:rPr>
            </a:br>
            <a:r>
              <a:rPr lang="en" sz="1100">
                <a:solidFill>
                  <a:srgbClr val="000000"/>
                </a:solidFill>
              </a:rPr>
              <a:t>      max_accuracy &lt;- accuracy</a:t>
            </a:r>
            <a:br>
              <a:rPr lang="en" sz="1100">
                <a:solidFill>
                  <a:srgbClr val="000000"/>
                </a:solidFill>
              </a:rPr>
            </a:br>
            <a:r>
              <a:rPr lang="en" sz="1100">
                <a:solidFill>
                  <a:srgbClr val="000000"/>
                </a:solidFill>
              </a:rPr>
              <a:t>      k &lt;- i</a:t>
            </a:r>
            <a:br>
              <a:rPr lang="en" sz="1100">
                <a:solidFill>
                  <a:srgbClr val="000000"/>
                </a:solidFill>
              </a:rPr>
            </a:br>
            <a:r>
              <a:rPr lang="en" sz="1100">
                <a:solidFill>
                  <a:srgbClr val="000000"/>
                </a:solidFill>
              </a:rPr>
              <a:t>    }</a:t>
            </a:r>
            <a:br>
              <a:rPr lang="en" sz="1100">
                <a:solidFill>
                  <a:srgbClr val="000000"/>
                </a:solidFill>
              </a:rPr>
            </a:br>
            <a:r>
              <a:rPr lang="en" sz="1100">
                <a:solidFill>
                  <a:srgbClr val="000000"/>
                </a:solidFill>
              </a:rPr>
              <a:t>  }</a:t>
            </a:r>
            <a:br>
              <a:rPr lang="en" sz="1100">
                <a:solidFill>
                  <a:srgbClr val="000000"/>
                </a:solidFill>
              </a:rPr>
            </a:br>
            <a:r>
              <a:rPr lang="en" sz="1100">
                <a:solidFill>
                  <a:srgbClr val="000000"/>
                </a:solidFill>
              </a:rPr>
              <a:t>  </a:t>
            </a:r>
            <a:br>
              <a:rPr lang="en" sz="1100">
                <a:solidFill>
                  <a:srgbClr val="000000"/>
                </a:solidFill>
              </a:rPr>
            </a:br>
            <a:r>
              <a:rPr lang="en" sz="1100">
                <a:solidFill>
                  <a:srgbClr val="000000"/>
                </a:solidFill>
              </a:rPr>
              <a:t>  model_accur_k &lt;- list(max_model,max_accuracy,k)</a:t>
            </a:r>
            <a:br>
              <a:rPr lang="en" sz="1100">
                <a:solidFill>
                  <a:srgbClr val="000000"/>
                </a:solidFill>
              </a:rPr>
            </a:br>
            <a:r>
              <a:rPr lang="en" sz="1100">
                <a:solidFill>
                  <a:srgbClr val="000000"/>
                </a:solidFill>
              </a:rPr>
              <a:t>  return(model_accur_k)</a:t>
            </a:r>
            <a:br>
              <a:rPr lang="en" sz="1100">
                <a:solidFill>
                  <a:srgbClr val="000000"/>
                </a:solidFill>
              </a:rPr>
            </a:br>
            <a:r>
              <a:rPr lang="en" sz="1100">
                <a:solidFill>
                  <a:srgbClr val="000000"/>
                </a:solidFill>
              </a:rPr>
              <a:t>}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565" name="Google Shape;565;p69"/>
          <p:cNvSpPr txBox="1"/>
          <p:nvPr/>
        </p:nvSpPr>
        <p:spPr>
          <a:xfrm>
            <a:off x="341550" y="261200"/>
            <a:ext cx="4768500" cy="7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KNN</a:t>
            </a:r>
            <a:endParaRPr sz="3000"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6" name="Google Shape;566;p69"/>
          <p:cNvPicPr preferRelativeResize="0"/>
          <p:nvPr/>
        </p:nvPicPr>
        <p:blipFill rotWithShape="1">
          <a:blip r:embed="rId3">
            <a:alphaModFix/>
          </a:blip>
          <a:srcRect l="23414" t="3383" r="11869" b="17919"/>
          <a:stretch/>
        </p:blipFill>
        <p:spPr>
          <a:xfrm>
            <a:off x="8160485" y="0"/>
            <a:ext cx="671815" cy="1270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8050" y="3187775"/>
            <a:ext cx="51054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9"/>
          <p:cNvSpPr txBox="1"/>
          <p:nvPr/>
        </p:nvSpPr>
        <p:spPr>
          <a:xfrm>
            <a:off x="5645150" y="4787900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" name="Google Shape;573;p70"/>
          <p:cNvGraphicFramePr/>
          <p:nvPr/>
        </p:nvGraphicFramePr>
        <p:xfrm>
          <a:off x="952475" y="2097413"/>
          <a:ext cx="7239050" cy="948675"/>
        </p:xfrm>
        <a:graphic>
          <a:graphicData uri="http://schemas.openxmlformats.org/drawingml/2006/table">
            <a:tbl>
              <a:tblPr>
                <a:noFill/>
                <a:tableStyleId>{B22643EB-4F8F-4789-BD6B-B00C4482F108}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Error rate  ward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Ward k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Error rate average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Average k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Error rate centroid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Centroid k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Error rate complete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4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0.176268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0.176459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0.174545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0.176651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74" name="Google Shape;574;p70"/>
          <p:cNvGraphicFramePr/>
          <p:nvPr/>
        </p:nvGraphicFramePr>
        <p:xfrm>
          <a:off x="952475" y="3138025"/>
          <a:ext cx="7239050" cy="948675"/>
        </p:xfrm>
        <a:graphic>
          <a:graphicData uri="http://schemas.openxmlformats.org/drawingml/2006/table">
            <a:tbl>
              <a:tblPr>
                <a:noFill/>
                <a:tableStyleId>{B22643EB-4F8F-4789-BD6B-B00C4482F108}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3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Complete k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Error rate mcquitty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Mcquitty k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Error rate single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Single k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Error rate knn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Knn k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8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0.176268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0.176842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0.176459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75" name="Google Shape;575;p70"/>
          <p:cNvSpPr txBox="1">
            <a:spLocks noGrp="1"/>
          </p:cNvSpPr>
          <p:nvPr>
            <p:ph type="title"/>
          </p:nvPr>
        </p:nvSpPr>
        <p:spPr>
          <a:xfrm>
            <a:off x="311700" y="360300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Result</a:t>
            </a:r>
            <a:endParaRPr b="1">
              <a:solidFill>
                <a:schemeClr val="accent2"/>
              </a:solidFill>
            </a:endParaRPr>
          </a:p>
        </p:txBody>
      </p:sp>
      <p:pic>
        <p:nvPicPr>
          <p:cNvPr id="576" name="Google Shape;576;p70"/>
          <p:cNvPicPr preferRelativeResize="0"/>
          <p:nvPr/>
        </p:nvPicPr>
        <p:blipFill rotWithShape="1">
          <a:blip r:embed="rId3">
            <a:alphaModFix/>
          </a:blip>
          <a:srcRect l="23414" t="3383" r="11869" b="17919"/>
          <a:stretch/>
        </p:blipFill>
        <p:spPr>
          <a:xfrm>
            <a:off x="8160485" y="0"/>
            <a:ext cx="671815" cy="1270782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70"/>
          <p:cNvSpPr txBox="1"/>
          <p:nvPr/>
        </p:nvSpPr>
        <p:spPr>
          <a:xfrm>
            <a:off x="5645150" y="4787900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b="1">
                <a:solidFill>
                  <a:schemeClr val="accent2"/>
                </a:solidFill>
              </a:rPr>
              <a:t>XGboost Method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583" name="Google Shape;583;p71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Model &lt;- xgboost(data = data.matrix(Train_Data),</a:t>
            </a:r>
            <a:b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    label = Train_Class,</a:t>
            </a:r>
            <a:b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    eta = 0.01,</a:t>
            </a:r>
            <a:b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    max_depth = 14, </a:t>
            </a:r>
            <a:b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    nround=50, </a:t>
            </a:r>
            <a:b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    subsample = 0.75,</a:t>
            </a:r>
            <a:b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    colsample_bytree = 1,</a:t>
            </a:r>
            <a:b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    seed = 1,</a:t>
            </a:r>
            <a:b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    eval_metric = "mlogloss",</a:t>
            </a:r>
            <a:b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    objective = "multi:softprob",</a:t>
            </a:r>
            <a:b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    nthread = 3,</a:t>
            </a:r>
            <a:b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    num_class = 3)</a:t>
            </a:r>
            <a:endParaRPr sz="1800"/>
          </a:p>
        </p:txBody>
      </p:sp>
      <p:sp>
        <p:nvSpPr>
          <p:cNvPr id="584" name="Google Shape;584;p71"/>
          <p:cNvSpPr txBox="1"/>
          <p:nvPr/>
        </p:nvSpPr>
        <p:spPr>
          <a:xfrm>
            <a:off x="5645150" y="4787900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72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975" y="1694424"/>
            <a:ext cx="4144499" cy="26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2"/>
          <p:cNvSpPr txBox="1">
            <a:spLocks noGrp="1"/>
          </p:cNvSpPr>
          <p:nvPr>
            <p:ph type="title"/>
          </p:nvPr>
        </p:nvSpPr>
        <p:spPr>
          <a:xfrm>
            <a:off x="461938" y="38037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 b="1">
                <a:solidFill>
                  <a:schemeClr val="accent2"/>
                </a:solidFill>
              </a:rPr>
              <a:t>The error rate is 7.57%</a:t>
            </a:r>
            <a:endParaRPr b="1">
              <a:solidFill>
                <a:schemeClr val="accent2"/>
              </a:solidFill>
            </a:endParaRPr>
          </a:p>
        </p:txBody>
      </p:sp>
      <p:pic>
        <p:nvPicPr>
          <p:cNvPr id="591" name="Google Shape;591;p72"/>
          <p:cNvPicPr preferRelativeResize="0"/>
          <p:nvPr/>
        </p:nvPicPr>
        <p:blipFill rotWithShape="1">
          <a:blip r:embed="rId4">
            <a:alphaModFix/>
          </a:blip>
          <a:srcRect l="23414" t="3383" r="11869" b="17919"/>
          <a:stretch/>
        </p:blipFill>
        <p:spPr>
          <a:xfrm>
            <a:off x="8160485" y="0"/>
            <a:ext cx="671815" cy="1270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4050" y="2031850"/>
            <a:ext cx="4482850" cy="10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72"/>
          <p:cNvSpPr txBox="1"/>
          <p:nvPr/>
        </p:nvSpPr>
        <p:spPr>
          <a:xfrm>
            <a:off x="5645150" y="4787900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3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Conclusion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599" name="Google Shape;599;p73"/>
          <p:cNvSpPr txBox="1"/>
          <p:nvPr/>
        </p:nvSpPr>
        <p:spPr>
          <a:xfrm>
            <a:off x="311700" y="2901750"/>
            <a:ext cx="8679600" cy="19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0" name="Google Shape;600;p73"/>
          <p:cNvPicPr preferRelativeResize="0"/>
          <p:nvPr/>
        </p:nvPicPr>
        <p:blipFill rotWithShape="1">
          <a:blip r:embed="rId3">
            <a:alphaModFix/>
          </a:blip>
          <a:srcRect l="23414" t="3383" r="11869" b="17919"/>
          <a:stretch/>
        </p:blipFill>
        <p:spPr>
          <a:xfrm>
            <a:off x="8160485" y="0"/>
            <a:ext cx="671815" cy="1270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73"/>
          <p:cNvPicPr preferRelativeResize="0"/>
          <p:nvPr/>
        </p:nvPicPr>
        <p:blipFill rotWithShape="1">
          <a:blip r:embed="rId4">
            <a:alphaModFix/>
          </a:blip>
          <a:srcRect t="-3130" r="2229" b="3129"/>
          <a:stretch/>
        </p:blipFill>
        <p:spPr>
          <a:xfrm>
            <a:off x="5249850" y="881086"/>
            <a:ext cx="2260050" cy="14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2038" y="2472844"/>
            <a:ext cx="2315675" cy="14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73"/>
          <p:cNvSpPr txBox="1"/>
          <p:nvPr/>
        </p:nvSpPr>
        <p:spPr>
          <a:xfrm>
            <a:off x="5645150" y="4787900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  <p:sp>
        <p:nvSpPr>
          <p:cNvPr id="604" name="Google Shape;604;p73"/>
          <p:cNvSpPr txBox="1">
            <a:spLocks noGrp="1"/>
          </p:cNvSpPr>
          <p:nvPr>
            <p:ph type="subTitle" idx="1"/>
          </p:nvPr>
        </p:nvSpPr>
        <p:spPr>
          <a:xfrm>
            <a:off x="311300" y="16238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RF and XGboost are the two perfect algorithms for this data.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From ANN,Dtree and Random Forest, we can find out that timing plays a very important role in predicting london bike uses.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Data present</a:t>
            </a:r>
            <a:endParaRPr b="1">
              <a:solidFill>
                <a:schemeClr val="accent2"/>
              </a:solidFill>
            </a:endParaRPr>
          </a:p>
        </p:txBody>
      </p:sp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540550"/>
            <a:ext cx="478155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 rotWithShape="1">
          <a:blip r:embed="rId4">
            <a:alphaModFix/>
          </a:blip>
          <a:srcRect r="33101"/>
          <a:stretch/>
        </p:blipFill>
        <p:spPr>
          <a:xfrm>
            <a:off x="5164050" y="1554825"/>
            <a:ext cx="3198775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1238" y="3442363"/>
            <a:ext cx="6353175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9"/>
          <p:cNvPicPr preferRelativeResize="0"/>
          <p:nvPr/>
        </p:nvPicPr>
        <p:blipFill rotWithShape="1">
          <a:blip r:embed="rId6">
            <a:alphaModFix/>
          </a:blip>
          <a:srcRect l="23414" t="3383" r="11869" b="17919"/>
          <a:stretch/>
        </p:blipFill>
        <p:spPr>
          <a:xfrm>
            <a:off x="8160485" y="0"/>
            <a:ext cx="671815" cy="1270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9"/>
          <p:cNvPicPr preferRelativeResize="0"/>
          <p:nvPr/>
        </p:nvPicPr>
        <p:blipFill rotWithShape="1">
          <a:blip r:embed="rId4">
            <a:alphaModFix/>
          </a:blip>
          <a:srcRect l="66548"/>
          <a:stretch/>
        </p:blipFill>
        <p:spPr>
          <a:xfrm>
            <a:off x="311725" y="3442375"/>
            <a:ext cx="1599525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/>
          <p:nvPr/>
        </p:nvSpPr>
        <p:spPr>
          <a:xfrm>
            <a:off x="5645150" y="4787900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4"/>
          <p:cNvSpPr txBox="1">
            <a:spLocks noGrp="1"/>
          </p:cNvSpPr>
          <p:nvPr>
            <p:ph type="title"/>
          </p:nvPr>
        </p:nvSpPr>
        <p:spPr>
          <a:xfrm>
            <a:off x="1904550" y="34090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635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 sz="24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Source：</a:t>
            </a:r>
            <a:r>
              <a:rPr lang="en" sz="1100" u="sng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https://www.kaggle.com/hmavrodiev/london-bike-sharing-dataset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10" name="Google Shape;610;p74"/>
          <p:cNvSpPr txBox="1">
            <a:spLocks noGrp="1"/>
          </p:cNvSpPr>
          <p:nvPr>
            <p:ph type="body" idx="1"/>
          </p:nvPr>
        </p:nvSpPr>
        <p:spPr>
          <a:xfrm>
            <a:off x="1904550" y="10113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i="1">
                <a:latin typeface="Arial"/>
                <a:ea typeface="Arial"/>
                <a:cs typeface="Arial"/>
                <a:sym typeface="Arial"/>
              </a:rPr>
              <a:t>End</a:t>
            </a:r>
            <a:endParaRPr sz="4500" b="1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500" b="1" i="1">
                <a:latin typeface="Arial"/>
                <a:ea typeface="Arial"/>
                <a:cs typeface="Arial"/>
                <a:sym typeface="Arial"/>
              </a:rPr>
              <a:t>Thank you 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74"/>
          <p:cNvSpPr txBox="1"/>
          <p:nvPr/>
        </p:nvSpPr>
        <p:spPr>
          <a:xfrm>
            <a:off x="2904750" y="4764675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Data present</a:t>
            </a:r>
            <a:endParaRPr b="1">
              <a:solidFill>
                <a:schemeClr val="accent2"/>
              </a:solidFill>
            </a:endParaRPr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540550"/>
            <a:ext cx="478155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4">
            <a:alphaModFix/>
          </a:blip>
          <a:srcRect r="33101"/>
          <a:stretch/>
        </p:blipFill>
        <p:spPr>
          <a:xfrm>
            <a:off x="5164050" y="1554825"/>
            <a:ext cx="3198775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1238" y="3442363"/>
            <a:ext cx="6353175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 rotWithShape="1">
          <a:blip r:embed="rId6">
            <a:alphaModFix/>
          </a:blip>
          <a:srcRect l="23414" t="3383" r="11869" b="17919"/>
          <a:stretch/>
        </p:blipFill>
        <p:spPr>
          <a:xfrm>
            <a:off x="8160485" y="0"/>
            <a:ext cx="671815" cy="1270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0"/>
          <p:cNvPicPr preferRelativeResize="0"/>
          <p:nvPr/>
        </p:nvPicPr>
        <p:blipFill rotWithShape="1">
          <a:blip r:embed="rId4">
            <a:alphaModFix/>
          </a:blip>
          <a:srcRect l="66548"/>
          <a:stretch/>
        </p:blipFill>
        <p:spPr>
          <a:xfrm>
            <a:off x="311725" y="3442375"/>
            <a:ext cx="1599525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/>
          <p:nvPr/>
        </p:nvSpPr>
        <p:spPr>
          <a:xfrm>
            <a:off x="1936525" y="1541825"/>
            <a:ext cx="1599600" cy="1457400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0"/>
          <p:cNvSpPr txBox="1"/>
          <p:nvPr/>
        </p:nvSpPr>
        <p:spPr>
          <a:xfrm>
            <a:off x="5645150" y="4787900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>
            <a:spLocks noGrp="1"/>
          </p:cNvSpPr>
          <p:nvPr>
            <p:ph type="ctrTitle"/>
          </p:nvPr>
        </p:nvSpPr>
        <p:spPr>
          <a:xfrm>
            <a:off x="311700" y="11811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b="1"/>
              <a:t>Data Preprocessing</a:t>
            </a:r>
            <a:endParaRPr b="1"/>
          </a:p>
        </p:txBody>
      </p:sp>
      <p:sp>
        <p:nvSpPr>
          <p:cNvPr id="179" name="Google Shape;179;p31"/>
          <p:cNvSpPr txBox="1"/>
          <p:nvPr/>
        </p:nvSpPr>
        <p:spPr>
          <a:xfrm>
            <a:off x="5645150" y="4787900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/>
        </p:nvSpPr>
        <p:spPr>
          <a:xfrm>
            <a:off x="648151" y="1306106"/>
            <a:ext cx="7847700" cy="41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1.Timestamp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2. t1 (real temperature in C)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3. t2 (temperature in C "feels like)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4. Hum (humidity in percentage)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5. wind_speed</a:t>
            </a:r>
            <a:endParaRPr sz="2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6. weather_code</a:t>
            </a:r>
            <a:endParaRPr sz="2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7. is_holiday</a:t>
            </a:r>
            <a:endParaRPr sz="2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8. is_weekend</a:t>
            </a:r>
            <a:endParaRPr sz="2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9. Season</a:t>
            </a:r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title"/>
          </p:nvPr>
        </p:nvSpPr>
        <p:spPr>
          <a:xfrm>
            <a:off x="311700" y="320100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Original Data Attribute</a:t>
            </a:r>
            <a:endParaRPr b="1">
              <a:solidFill>
                <a:schemeClr val="accent2"/>
              </a:solidFill>
            </a:endParaRPr>
          </a:p>
        </p:txBody>
      </p:sp>
      <p:pic>
        <p:nvPicPr>
          <p:cNvPr id="186" name="Google Shape;186;p32"/>
          <p:cNvPicPr preferRelativeResize="0"/>
          <p:nvPr/>
        </p:nvPicPr>
        <p:blipFill rotWithShape="1">
          <a:blip r:embed="rId3">
            <a:alphaModFix/>
          </a:blip>
          <a:srcRect l="23414" t="3383" r="11869" b="17919"/>
          <a:stretch/>
        </p:blipFill>
        <p:spPr>
          <a:xfrm>
            <a:off x="8160485" y="0"/>
            <a:ext cx="671815" cy="127078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 txBox="1"/>
          <p:nvPr/>
        </p:nvSpPr>
        <p:spPr>
          <a:xfrm>
            <a:off x="5645150" y="4787900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311700" y="402250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 b="1">
                <a:solidFill>
                  <a:schemeClr val="accent2"/>
                </a:solidFill>
              </a:rPr>
              <a:t>After preprocessing</a:t>
            </a:r>
            <a:br>
              <a:rPr lang="en" sz="3000" b="1">
                <a:solidFill>
                  <a:schemeClr val="accent2"/>
                </a:solidFill>
              </a:rPr>
            </a:br>
            <a:endParaRPr sz="3000" b="1">
              <a:solidFill>
                <a:schemeClr val="accent2"/>
              </a:solidFill>
            </a:endParaRPr>
          </a:p>
        </p:txBody>
      </p:sp>
      <p:sp>
        <p:nvSpPr>
          <p:cNvPr id="193" name="Google Shape;193;p33"/>
          <p:cNvSpPr txBox="1"/>
          <p:nvPr/>
        </p:nvSpPr>
        <p:spPr>
          <a:xfrm>
            <a:off x="656350" y="1270775"/>
            <a:ext cx="4621200" cy="3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1. t1            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2. t2         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3. Hum                      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4. wind_speed</a:t>
            </a:r>
            <a:br>
              <a:rPr lang="en" sz="2400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5. is_holiday       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6. is_weekend          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7. is_cloudy</a:t>
            </a:r>
            <a:br>
              <a:rPr lang="en" sz="2400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8. is_raining       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9. is_snowing           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10. is_spring</a:t>
            </a:r>
            <a:br>
              <a:rPr lang="en" sz="2400">
                <a:latin typeface="Merriweather"/>
                <a:ea typeface="Merriweather"/>
                <a:cs typeface="Merriweather"/>
                <a:sym typeface="Merriweather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33"/>
          <p:cNvPicPr preferRelativeResize="0"/>
          <p:nvPr/>
        </p:nvPicPr>
        <p:blipFill rotWithShape="1">
          <a:blip r:embed="rId3">
            <a:alphaModFix/>
          </a:blip>
          <a:srcRect l="23414" t="3383" r="11869" b="17919"/>
          <a:stretch/>
        </p:blipFill>
        <p:spPr>
          <a:xfrm>
            <a:off x="8160485" y="0"/>
            <a:ext cx="671815" cy="127078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 txBox="1"/>
          <p:nvPr/>
        </p:nvSpPr>
        <p:spPr>
          <a:xfrm>
            <a:off x="3750475" y="1270775"/>
            <a:ext cx="4071900" cy="3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11. is_summer    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12. is_fall                    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13. is_winter</a:t>
            </a:r>
            <a:br>
              <a:rPr lang="en" sz="2400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14. is_night        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 15. hour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33"/>
          <p:cNvSpPr txBox="1"/>
          <p:nvPr/>
        </p:nvSpPr>
        <p:spPr>
          <a:xfrm>
            <a:off x="5645150" y="4787900"/>
            <a:ext cx="33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C7A98D"/>
                </a:solidFill>
                <a:latin typeface="Arial"/>
                <a:ea typeface="Arial"/>
                <a:cs typeface="Arial"/>
                <a:sym typeface="Arial"/>
              </a:rPr>
              <a:t>STEVENS INSTITUTE OF TECHNOLOGY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1890</Words>
  <Application>Microsoft Office PowerPoint</Application>
  <PresentationFormat>全屏显示(16:9)</PresentationFormat>
  <Paragraphs>295</Paragraphs>
  <Slides>50</Slides>
  <Notes>50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57" baseType="lpstr">
      <vt:lpstr>Arial</vt:lpstr>
      <vt:lpstr>Times New Roman</vt:lpstr>
      <vt:lpstr>Merriweather</vt:lpstr>
      <vt:lpstr>Roboto</vt:lpstr>
      <vt:lpstr>Droid Sans Mono</vt:lpstr>
      <vt:lpstr>Paradigm</vt:lpstr>
      <vt:lpstr>Paradigm</vt:lpstr>
      <vt:lpstr>PowerPoint 演示文稿</vt:lpstr>
      <vt:lpstr>PowerPoint 演示文稿</vt:lpstr>
      <vt:lpstr>DataSource</vt:lpstr>
      <vt:lpstr>Purpose</vt:lpstr>
      <vt:lpstr>Data present</vt:lpstr>
      <vt:lpstr>Data present</vt:lpstr>
      <vt:lpstr>Data Preprocessing</vt:lpstr>
      <vt:lpstr>Original Data Attribute</vt:lpstr>
      <vt:lpstr>After preprocessing </vt:lpstr>
      <vt:lpstr>Classify CNT attribute </vt:lpstr>
      <vt:lpstr>PowerPoint 演示文稿</vt:lpstr>
      <vt:lpstr>Categorical Attribute</vt:lpstr>
      <vt:lpstr>Processed Data Summary</vt:lpstr>
      <vt:lpstr>Models</vt:lpstr>
      <vt:lpstr>Decision Tree: CART and C5.0</vt:lpstr>
      <vt:lpstr>Decision Tree: CART and C5.0</vt:lpstr>
      <vt:lpstr>Decision Tree: CART and C5.0</vt:lpstr>
      <vt:lpstr>Random Forest</vt:lpstr>
      <vt:lpstr>Build random Forest </vt:lpstr>
      <vt:lpstr>Build random Forest </vt:lpstr>
      <vt:lpstr>Build random Forest </vt:lpstr>
      <vt:lpstr>Build random Forest </vt:lpstr>
      <vt:lpstr>PowerPoint 演示文稿</vt:lpstr>
      <vt:lpstr>PowerPoint 演示文稿</vt:lpstr>
      <vt:lpstr>PowerPoint 演示文稿</vt:lpstr>
      <vt:lpstr>PowerPoint 演示文稿</vt:lpstr>
      <vt:lpstr>mtry</vt:lpstr>
      <vt:lpstr>mtry</vt:lpstr>
      <vt:lpstr>Important variables</vt:lpstr>
      <vt:lpstr>Important variables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Random Forest</vt:lpstr>
      <vt:lpstr>Random Forest</vt:lpstr>
      <vt:lpstr>Random Forest</vt:lpstr>
      <vt:lpstr>ANN </vt:lpstr>
      <vt:lpstr>ANN weights</vt:lpstr>
      <vt:lpstr>Clustering</vt:lpstr>
      <vt:lpstr>Kmeans Cluster </vt:lpstr>
      <vt:lpstr>Kmeans Cluster</vt:lpstr>
      <vt:lpstr>Hclust Method</vt:lpstr>
      <vt:lpstr>knn_model_creation &lt;- function(Data,dir) {   max_accuracy &lt;- 0   True_Class &lt;- Data[-dir,19]   i &lt;- 1   for(i in 1:100)   {     model &lt;- knn(train = Data[dir,-19], test = Data[-dir,-19], cl = Data[dir,19], k = i)     cm &lt;- table(factor(x = True_Class, levels = c("low","normal","high")),model)     accuracy &lt;- sum(diag(cm))/length(Data[-dir,19])     if(accuracy &gt; max_accuracy)     {       max_model &lt;- model       max_accuracy &lt;- accuracy       k &lt;- i     }   }      model_accur_k &lt;- list(max_model,max_accuracy,k)   return(model_accur_k) }</vt:lpstr>
      <vt:lpstr>Result</vt:lpstr>
      <vt:lpstr>XGboost Method</vt:lpstr>
      <vt:lpstr>The error rate is 7.57%</vt:lpstr>
      <vt:lpstr>Conclusion</vt:lpstr>
      <vt:lpstr>Reference Data Source：https://www.kaggle.com/hmavrodiev/london-bike-sharing-dataset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yutingshao</cp:lastModifiedBy>
  <cp:revision>3</cp:revision>
  <dcterms:modified xsi:type="dcterms:W3CDTF">2019-12-04T23:40:57Z</dcterms:modified>
</cp:coreProperties>
</file>